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6"/>
  </p:notesMasterIdLst>
  <p:sldIdLst>
    <p:sldId id="306" r:id="rId2"/>
    <p:sldId id="492" r:id="rId3"/>
    <p:sldId id="493" r:id="rId4"/>
    <p:sldId id="494" r:id="rId5"/>
    <p:sldId id="495" r:id="rId6"/>
    <p:sldId id="496" r:id="rId7"/>
    <p:sldId id="518" r:id="rId8"/>
    <p:sldId id="497" r:id="rId9"/>
    <p:sldId id="498" r:id="rId10"/>
    <p:sldId id="481" r:id="rId11"/>
    <p:sldId id="500" r:id="rId12"/>
    <p:sldId id="501" r:id="rId13"/>
    <p:sldId id="502" r:id="rId14"/>
    <p:sldId id="503" r:id="rId15"/>
    <p:sldId id="504" r:id="rId16"/>
    <p:sldId id="505" r:id="rId17"/>
    <p:sldId id="519" r:id="rId18"/>
    <p:sldId id="520" r:id="rId19"/>
    <p:sldId id="511" r:id="rId20"/>
    <p:sldId id="513" r:id="rId21"/>
    <p:sldId id="514" r:id="rId22"/>
    <p:sldId id="515" r:id="rId23"/>
    <p:sldId id="516" r:id="rId24"/>
    <p:sldId id="51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6E393A-D033-425E-AF51-E948D943A34A}">
          <p14:sldIdLst>
            <p14:sldId id="306"/>
            <p14:sldId id="492"/>
            <p14:sldId id="493"/>
            <p14:sldId id="494"/>
            <p14:sldId id="495"/>
            <p14:sldId id="496"/>
            <p14:sldId id="518"/>
            <p14:sldId id="497"/>
            <p14:sldId id="498"/>
            <p14:sldId id="481"/>
            <p14:sldId id="500"/>
            <p14:sldId id="501"/>
            <p14:sldId id="502"/>
            <p14:sldId id="503"/>
            <p14:sldId id="504"/>
            <p14:sldId id="505"/>
            <p14:sldId id="519"/>
            <p14:sldId id="520"/>
            <p14:sldId id="511"/>
            <p14:sldId id="513"/>
            <p14:sldId id="514"/>
            <p14:sldId id="515"/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my" initials="z" lastIdx="1" clrIdx="0">
    <p:extLst>
      <p:ext uri="{19B8F6BF-5375-455C-9EA6-DF929625EA0E}">
        <p15:presenceInfo xmlns:p15="http://schemas.microsoft.com/office/powerpoint/2012/main" userId="z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F72"/>
    <a:srgbClr val="F29C15"/>
    <a:srgbClr val="FF9966"/>
    <a:srgbClr val="CA68BE"/>
    <a:srgbClr val="CC00CC"/>
    <a:srgbClr val="FBE9FA"/>
    <a:srgbClr val="DD55D3"/>
    <a:srgbClr val="CA2A2B"/>
    <a:srgbClr val="1F9776"/>
    <a:srgbClr val="4A0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569" autoAdjust="0"/>
  </p:normalViewPr>
  <p:slideViewPr>
    <p:cSldViewPr snapToGrid="0">
      <p:cViewPr varScale="1">
        <p:scale>
          <a:sx n="58" d="100"/>
          <a:sy n="58" d="100"/>
        </p:scale>
        <p:origin x="740" y="5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5A92D-7989-4012-933A-A37A24870F78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B009C-72E8-4382-9196-B9BEC31DE2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15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9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8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36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7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0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91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57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89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9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3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2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87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94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8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7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6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3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3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9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009C-72E8-4382-9196-B9BEC31DE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CC6A-76A6-4045-9EB7-E4384322E0D2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8FA2-E3F5-4DB2-8C18-E1B8A3CA28C3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BE18-B49D-4B1B-B2F5-52A730BCCFBC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60856-AB5B-4DCA-8FF3-78773BD77E31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CF982-0370-4EFB-B4F6-9E083F9F3929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DECC-3EB7-41C7-80C9-978CF96450BF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8525-21B3-4D0C-B965-4762CBA29AC4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C77D-F814-4EF6-8B70-45C087EE1DA2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269B1-7A90-40B4-9C68-C87A95FE0BDC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E8047-0E3E-4CC9-98EE-7524D60975BB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A65B-0FF4-424B-9412-9947D72D5455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AF1F-851E-4D90-B322-C73A1B7DB1B6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777C3-38B5-42DF-AF0A-34155F4C2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zhaomengying@sdu.edu.cn" TargetMode="External"/><Relationship Id="rId4" Type="http://schemas.openxmlformats.org/officeDocument/2006/relationships/hyperlink" Target="https://zmyhomepage.github.io/zmy_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9.gif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6E6E6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 flipV="1">
            <a:off x="1418607" y="4650222"/>
            <a:ext cx="2165565" cy="2166521"/>
            <a:chOff x="7186287" y="1066801"/>
            <a:chExt cx="3198988" cy="3200400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8785075" y="2667001"/>
              <a:ext cx="1600200" cy="1600200"/>
            </a:xfrm>
            <a:prstGeom prst="rtTriangle">
              <a:avLst/>
            </a:prstGeom>
            <a:solidFill>
              <a:srgbClr val="177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6200000" flipH="1">
              <a:off x="7186288" y="2667001"/>
              <a:ext cx="1600200" cy="1600200"/>
            </a:xfrm>
            <a:prstGeom prst="rtTriangle">
              <a:avLst/>
            </a:prstGeom>
            <a:solidFill>
              <a:srgbClr val="73C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 flipV="1">
              <a:off x="8785074" y="1066801"/>
              <a:ext cx="1600200" cy="1600200"/>
            </a:xfrm>
            <a:prstGeom prst="rtTriangle">
              <a:avLst/>
            </a:prstGeom>
            <a:solidFill>
              <a:srgbClr val="0E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5400000" flipH="1" flipV="1">
              <a:off x="7186287" y="1066801"/>
              <a:ext cx="1600200" cy="1600200"/>
            </a:xfrm>
            <a:prstGeom prst="rtTriangle">
              <a:avLst/>
            </a:prstGeom>
            <a:solidFill>
              <a:srgbClr val="1A9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flipH="1" flipV="1">
            <a:off x="165181" y="3318839"/>
            <a:ext cx="2165565" cy="2166521"/>
            <a:chOff x="3512010" y="1191987"/>
            <a:chExt cx="3198988" cy="3200400"/>
          </a:xfrm>
        </p:grpSpPr>
        <p:sp>
          <p:nvSpPr>
            <p:cNvPr id="23" name="直角三角形 22"/>
            <p:cNvSpPr/>
            <p:nvPr/>
          </p:nvSpPr>
          <p:spPr>
            <a:xfrm rot="10800000" flipH="1">
              <a:off x="5110798" y="2792187"/>
              <a:ext cx="1600200" cy="1600200"/>
            </a:xfrm>
            <a:prstGeom prst="rtTriangle">
              <a:avLst/>
            </a:prstGeom>
            <a:solidFill>
              <a:srgbClr val="175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rot="16200000" flipH="1">
              <a:off x="3512011" y="2792187"/>
              <a:ext cx="1600200" cy="1600200"/>
            </a:xfrm>
            <a:prstGeom prst="rtTriangle">
              <a:avLst/>
            </a:prstGeom>
            <a:solidFill>
              <a:srgbClr val="74A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/>
            <p:cNvSpPr/>
            <p:nvPr/>
          </p:nvSpPr>
          <p:spPr>
            <a:xfrm rot="10800000" flipH="1" flipV="1">
              <a:off x="5110797" y="1191987"/>
              <a:ext cx="1600200" cy="1600200"/>
            </a:xfrm>
            <a:prstGeom prst="rtTriangle">
              <a:avLst/>
            </a:prstGeom>
            <a:solidFill>
              <a:srgbClr val="1039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/>
          </p:nvSpPr>
          <p:spPr>
            <a:xfrm rot="5400000" flipH="1" flipV="1">
              <a:off x="3512010" y="1191987"/>
              <a:ext cx="1600200" cy="1600200"/>
            </a:xfrm>
            <a:prstGeom prst="rtTriangle">
              <a:avLst/>
            </a:prstGeom>
            <a:solidFill>
              <a:srgbClr val="1E6E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flipV="1">
            <a:off x="-5942" y="4642389"/>
            <a:ext cx="1083261" cy="2166521"/>
            <a:chOff x="10118157" y="-1358280"/>
            <a:chExt cx="1175657" cy="2351313"/>
          </a:xfrm>
        </p:grpSpPr>
        <p:sp>
          <p:nvSpPr>
            <p:cNvPr id="28" name="直角三角形 27"/>
            <p:cNvSpPr/>
            <p:nvPr/>
          </p:nvSpPr>
          <p:spPr>
            <a:xfrm rot="10800000" flipH="1">
              <a:off x="10118157" y="-182624"/>
              <a:ext cx="1175657" cy="1175657"/>
            </a:xfrm>
            <a:prstGeom prst="rtTriangle">
              <a:avLst/>
            </a:prstGeom>
            <a:solidFill>
              <a:srgbClr val="7F8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/>
            <p:cNvSpPr/>
            <p:nvPr/>
          </p:nvSpPr>
          <p:spPr>
            <a:xfrm rot="10800000" flipH="1" flipV="1">
              <a:off x="10118157" y="-1358280"/>
              <a:ext cx="1175657" cy="1175657"/>
            </a:xfrm>
            <a:prstGeom prst="rtTriangle">
              <a:avLst/>
            </a:prstGeom>
            <a:solidFill>
              <a:srgbClr val="2D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 flipV="1">
            <a:off x="0" y="2045766"/>
            <a:ext cx="1083262" cy="2166521"/>
            <a:chOff x="7824061" y="-2130582"/>
            <a:chExt cx="1175658" cy="2351313"/>
          </a:xfrm>
        </p:grpSpPr>
        <p:sp>
          <p:nvSpPr>
            <p:cNvPr id="31" name="直角三角形 30"/>
            <p:cNvSpPr/>
            <p:nvPr/>
          </p:nvSpPr>
          <p:spPr>
            <a:xfrm rot="16200000" flipH="1">
              <a:off x="7824062" y="-954926"/>
              <a:ext cx="1175657" cy="1175657"/>
            </a:xfrm>
            <a:prstGeom prst="rtTriangle">
              <a:avLst/>
            </a:prstGeom>
            <a:solidFill>
              <a:srgbClr val="DC5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rot="5400000" flipH="1" flipV="1">
              <a:off x="7824061" y="-2130582"/>
              <a:ext cx="1175657" cy="1175657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722066" y="1592297"/>
            <a:ext cx="469934" cy="1431122"/>
            <a:chOff x="11722066" y="1592297"/>
            <a:chExt cx="469934" cy="1431122"/>
          </a:xfrm>
        </p:grpSpPr>
        <p:sp>
          <p:nvSpPr>
            <p:cNvPr id="58" name="矩形 57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BEFE0438-8A66-4297-80F1-B7CC02286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604" y="2605749"/>
            <a:ext cx="6365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zh-CN" altLang="en-US" sz="6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计算机组成与设计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F2C86F18-9821-47E4-BD32-D1A226B82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64" y="4520787"/>
            <a:ext cx="6902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主讲人：赵梦莹 </a:t>
            </a:r>
            <a:endParaRPr lang="en-US" altLang="zh-CN" sz="3600" b="1" kern="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</a:t>
            </a:r>
            <a:endParaRPr lang="en-US" altLang="zh-CN" sz="3600" b="1" kern="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defTabSz="1218565"/>
            <a:r>
              <a:rPr lang="zh-CN" alt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山东大学 计算机科学与技术学院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B88DB5-AC02-4F65-9BAC-C29D0390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Picture 7" descr="计算机组成原理(附光盘1张)">
            <a:extLst>
              <a:ext uri="{FF2B5EF4-FFF2-40B4-BE49-F238E27FC236}">
                <a16:creationId xmlns:a16="http://schemas.microsoft.com/office/drawing/2014/main" id="{5C5F5514-E1DA-44C5-9F9D-FDCBB544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r="9267"/>
          <a:stretch>
            <a:fillRect/>
          </a:stretch>
        </p:blipFill>
        <p:spPr bwMode="auto">
          <a:xfrm>
            <a:off x="1250865" y="1565957"/>
            <a:ext cx="3065462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" descr="Image result for æ·±å¥çè§£è®¡ç®æºç³»ç»">
            <a:extLst>
              <a:ext uri="{FF2B5EF4-FFF2-40B4-BE49-F238E27FC236}">
                <a16:creationId xmlns:a16="http://schemas.microsoft.com/office/drawing/2014/main" id="{020BDE2A-9511-4A06-854C-ACA18DB1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82" y="52444"/>
            <a:ext cx="3524588" cy="352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2" descr="Related image">
            <a:extLst>
              <a:ext uri="{FF2B5EF4-FFF2-40B4-BE49-F238E27FC236}">
                <a16:creationId xmlns:a16="http://schemas.microsoft.com/office/drawing/2014/main" id="{AB1B8F22-EEC6-46FD-ADF3-83553D7B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86" y="1041769"/>
            <a:ext cx="24511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0" descr="Image result for david a. patterson and john l. hennessy">
            <a:extLst>
              <a:ext uri="{FF2B5EF4-FFF2-40B4-BE49-F238E27FC236}">
                <a16:creationId xmlns:a16="http://schemas.microsoft.com/office/drawing/2014/main" id="{01E9059B-E1DD-41B3-A141-665F4429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27" y="3659869"/>
            <a:ext cx="2476500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 Box 4">
            <a:extLst>
              <a:ext uri="{FF2B5EF4-FFF2-40B4-BE49-F238E27FC236}">
                <a16:creationId xmlns:a16="http://schemas.microsoft.com/office/drawing/2014/main" id="{7D91EFEA-343C-4F46-84F5-70ED5251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090" y="5661707"/>
            <a:ext cx="2376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主体教材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Text Box 4">
            <a:extLst>
              <a:ext uri="{FF2B5EF4-FFF2-40B4-BE49-F238E27FC236}">
                <a16:creationId xmlns:a16="http://schemas.microsoft.com/office/drawing/2014/main" id="{F033D187-B381-4CFF-BD6E-987887F1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115" y="5199744"/>
            <a:ext cx="2116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参考教材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B54CF-0AD7-4EDC-95D6-BF6F21D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C29C464-64B5-473B-B1B0-BC2FB4A0381F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关于教材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277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8" descr="See the source image">
            <a:extLst>
              <a:ext uri="{FF2B5EF4-FFF2-40B4-BE49-F238E27FC236}">
                <a16:creationId xmlns:a16="http://schemas.microsoft.com/office/drawing/2014/main" id="{FB689339-E93C-4D8F-9676-2606B452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57" y="31825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44BAE-9824-410C-8D0D-CE8766DF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CFEA3F52-AABC-4C4B-958F-E00D51C7E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872CAC13-348F-493B-8C77-0F4C37087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腾讯会议：语音直播，课件查看，答题等互动</a:t>
            </a:r>
            <a:endParaRPr lang="en-US" altLang="zh-CN" sz="2400" b="1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880BF60-B554-482A-ADAE-E6F6C837D76D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96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">
            <a:extLst>
              <a:ext uri="{FF2B5EF4-FFF2-40B4-BE49-F238E27FC236}">
                <a16:creationId xmlns:a16="http://schemas.microsoft.com/office/drawing/2014/main" id="{6F66C15B-827B-4C4E-9D6A-572EF7FB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00" y="3609365"/>
            <a:ext cx="45323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">
            <a:extLst>
              <a:ext uri="{FF2B5EF4-FFF2-40B4-BE49-F238E27FC236}">
                <a16:creationId xmlns:a16="http://schemas.microsoft.com/office/drawing/2014/main" id="{7AB5411D-8487-4063-9CF5-A4A2A9696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7107281" y="3311741"/>
            <a:ext cx="3362325" cy="33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E53224-310C-40EB-89FA-FD44C375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3CD5F162-8349-4EAF-9472-6EAF4B3F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815A25E9-7F53-4438-A360-DD3AA9A95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4674DBD-74DF-476C-8672-D1218D66887D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6CB85521-7095-40CB-A756-D8AEE9CE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腾讯会议：语音直播，课件查看，答题等互动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4188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">
            <a:extLst>
              <a:ext uri="{FF2B5EF4-FFF2-40B4-BE49-F238E27FC236}">
                <a16:creationId xmlns:a16="http://schemas.microsoft.com/office/drawing/2014/main" id="{10742416-F6AF-4EEE-8CFD-66ADF292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7" y="3232395"/>
            <a:ext cx="26638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41CE41D9-5B66-4FE4-A6C5-26C4EF75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4180133"/>
            <a:ext cx="11320463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029E1D-080E-4D60-AAE9-1D8D148B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7FA704F-46A3-4B51-9608-7BA2AB0B0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F99FC66-8303-44A2-BC96-A5CD856BF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C09AB09-A293-46FB-A1B1-E4C3F47BE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884FAEF-8842-479C-8470-C214F8127A1C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A5B95AFC-E09F-48FB-A077-FB54A9035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腾讯会议：语音直播，课件查看，答题等互动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943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A5624C-CC73-413F-9A71-54679A77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139DCEDE-4F80-4702-B234-6FD0F225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3C9FD9F3-C249-4ECC-8539-64A6B4EB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FE4865D-7B4E-43A4-87EC-FE81509B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10AA3-CEC2-4190-A25F-2FB307A5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90" y="3762013"/>
            <a:ext cx="7505976" cy="15155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946726-EFC9-4A5E-89AF-11C284EF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90" y="5277518"/>
            <a:ext cx="7551506" cy="1443957"/>
          </a:xfrm>
          <a:prstGeom prst="rect">
            <a:avLst/>
          </a:prstGeom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9527D6F5-8456-400D-9DCA-B8D0836756AE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296A0356-C40B-4421-891D-EE90B0A24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腾讯会议：语音直播，课件查看，答题等互动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182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 Box 4">
            <a:extLst>
              <a:ext uri="{FF2B5EF4-FFF2-40B4-BE49-F238E27FC236}">
                <a16:creationId xmlns:a16="http://schemas.microsoft.com/office/drawing/2014/main" id="{8D375CF5-509F-43F5-91F6-2E0C05B26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8132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 dirty="0"/>
              <a:t>QQ</a:t>
            </a:r>
            <a:r>
              <a:rPr lang="zh-CN" altLang="en-US" sz="2400" b="1" dirty="0"/>
              <a:t>群：实时交流，线下交流，问题讨论，其他</a:t>
            </a:r>
            <a:endParaRPr lang="en-US" altLang="zh-CN" sz="2400" b="1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3D9F9A2-3CE6-4846-B60A-57FAD2046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564" y="2562665"/>
            <a:ext cx="893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山东大学网络教学平台：课件和资料下载、作业发布和提交</a:t>
            </a:r>
            <a:endParaRPr lang="en-US" altLang="zh-CN" sz="2400" b="1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3BFCFA25-F2A0-47F7-881E-0FBB38D88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3222992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zh-CN" sz="2400" b="1"/>
              <a:t>MOOC</a:t>
            </a:r>
            <a:r>
              <a:rPr lang="zh-CN" altLang="en-US" sz="2400" b="1"/>
              <a:t>：视频学习</a:t>
            </a:r>
            <a:endParaRPr lang="en-US" altLang="zh-CN" sz="2400" b="1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CB8BBBC-4D93-4413-8A4E-06FEB8DF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12" y="3311741"/>
            <a:ext cx="492125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80E3B5-0F5D-488B-A059-D4E33770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B4DABF9-0785-43EA-931E-28327E88E596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E8E971F0-07FE-4CFC-9464-C861B333F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38" y="1237029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400" b="1" dirty="0"/>
              <a:t>腾讯会议：语音直播，课件查看，答题等互动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50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 Box 4">
            <a:extLst>
              <a:ext uri="{FF2B5EF4-FFF2-40B4-BE49-F238E27FC236}">
                <a16:creationId xmlns:a16="http://schemas.microsoft.com/office/drawing/2014/main" id="{3BEB1906-C224-4828-BC56-41D8A6AE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2" y="1223113"/>
            <a:ext cx="7705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课前道具准备：</a:t>
            </a:r>
            <a:endParaRPr lang="en-US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6">
            <a:extLst>
              <a:ext uri="{FF2B5EF4-FFF2-40B4-BE49-F238E27FC236}">
                <a16:creationId xmlns:a16="http://schemas.microsoft.com/office/drawing/2014/main" id="{58D0C043-DDAE-4FD3-A355-231B3DA3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" y="2133682"/>
            <a:ext cx="38417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90CC5E78-4AE3-4618-9AE4-F2F2C5DB1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65" y="5321381"/>
            <a:ext cx="46520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线上：腾讯会议、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QQ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8">
            <a:extLst>
              <a:ext uri="{FF2B5EF4-FFF2-40B4-BE49-F238E27FC236}">
                <a16:creationId xmlns:a16="http://schemas.microsoft.com/office/drawing/2014/main" id="{9D19B794-D6CE-440F-A83A-C839C076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24" y="2218572"/>
            <a:ext cx="23955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D1D856B6-C5B4-4B15-8528-31B805EB0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019" y="5332398"/>
            <a:ext cx="5766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线下：纸笔（笔记、随堂测试）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C454C6-C9AD-461A-A2F8-544C8959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03AB4660-B918-4574-808E-73ABDC51EF80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85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4B58C0-6D92-4870-AC3D-821B8A654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53" y="629763"/>
            <a:ext cx="5547757" cy="312061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0C728-FDA7-4DC1-BE1B-1521A31C3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1"/>
          <a:stretch/>
        </p:blipFill>
        <p:spPr>
          <a:xfrm>
            <a:off x="5560316" y="3556230"/>
            <a:ext cx="5679975" cy="2982682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6655E06-EDB6-4293-9324-AC9FCFA50A7F}"/>
              </a:ext>
            </a:extLst>
          </p:cNvPr>
          <p:cNvSpPr txBox="1">
            <a:spLocks noChangeArrowheads="1"/>
          </p:cNvSpPr>
          <p:nvPr/>
        </p:nvSpPr>
        <p:spPr>
          <a:xfrm>
            <a:off x="158673" y="4568031"/>
            <a:ext cx="5401643" cy="2343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Clr>
                <a:srgbClr val="CC0000"/>
              </a:buClr>
              <a:buNone/>
            </a:pP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许硕，体系结构与嵌入式系统研究中心一年级研究生，嵌入式软硬件技术爱好者，主要研究兴趣为</a:t>
            </a:r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电子设计自动化流程优化。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F62CB2-635D-4EA2-8540-FAB141B2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96A599F-8823-4418-B82F-2E07FE2AA2F0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5AEEA-5C70-4EFD-897D-EBEB606796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r="19870"/>
          <a:stretch/>
        </p:blipFill>
        <p:spPr>
          <a:xfrm>
            <a:off x="8621584" y="2592891"/>
            <a:ext cx="3356043" cy="24307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C7EADD-4667-4BA8-814A-342AD9A52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1290730"/>
            <a:ext cx="2043288" cy="28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DB618C-FB8D-4164-88ED-AD5695A8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687ACD-9799-4142-90A4-9A762AB4760A}"/>
              </a:ext>
            </a:extLst>
          </p:cNvPr>
          <p:cNvSpPr/>
          <p:nvPr/>
        </p:nvSpPr>
        <p:spPr>
          <a:xfrm>
            <a:off x="389459" y="4654442"/>
            <a:ext cx="5895623" cy="15696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</a:pP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马豪君，体系结构与嵌入式系统研究中心一年级研究生，主要研究兴趣为FPGA的异构计算。参与基于</a:t>
            </a:r>
            <a:r>
              <a:rPr kumimoji="1"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FMCW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雷达技术</a:t>
            </a:r>
            <a:r>
              <a:rPr kumimoji="1"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IWR6843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的毫米波传感器的开发。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A4ABE2A-DB8C-45E0-8AC6-CBB126108F64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关于助教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0CE26-09E4-4E1C-81E6-AE43EE750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9" y="1179323"/>
            <a:ext cx="2468880" cy="3291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66A568-1F2D-4268-8657-C4C0167808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774141" y="3064542"/>
            <a:ext cx="2518618" cy="33577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F90E00-6B40-46E2-8C00-0B337BBAC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582782" y="250989"/>
            <a:ext cx="2724219" cy="363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4D4C78BE-4CFA-4B03-AABB-E830442B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24" y="996044"/>
            <a:ext cx="9051925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7F1F73-2B99-4E8F-9303-7731FE7E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561A7C0-87E8-4B63-BF9A-38EF5637CF33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关于实验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1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Picture 3" descr="E:\2015-2016开课\Mengying\relatedmaterials\中国地图-东部.png">
            <a:extLst>
              <a:ext uri="{FF2B5EF4-FFF2-40B4-BE49-F238E27FC236}">
                <a16:creationId xmlns:a16="http://schemas.microsoft.com/office/drawing/2014/main" id="{45FC4A52-37DF-42CC-8C1F-9A8EF76D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28257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组合 7">
            <a:extLst>
              <a:ext uri="{FF2B5EF4-FFF2-40B4-BE49-F238E27FC236}">
                <a16:creationId xmlns:a16="http://schemas.microsoft.com/office/drawing/2014/main" id="{9880813A-A1DA-4D90-874C-9BCFD76D3425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2178303"/>
            <a:ext cx="6341761" cy="2157475"/>
            <a:chOff x="-326088" y="2178215"/>
            <a:chExt cx="6342055" cy="2157818"/>
          </a:xfrm>
        </p:grpSpPr>
        <p:sp>
          <p:nvSpPr>
            <p:cNvPr id="57" name="Oval 5">
              <a:extLst>
                <a:ext uri="{FF2B5EF4-FFF2-40B4-BE49-F238E27FC236}">
                  <a16:creationId xmlns:a16="http://schemas.microsoft.com/office/drawing/2014/main" id="{2A3F8B22-A2A4-4FFA-AC00-C6F828E97428}"/>
                </a:ext>
              </a:extLst>
            </p:cNvPr>
            <p:cNvSpPr/>
            <p:nvPr/>
          </p:nvSpPr>
          <p:spPr>
            <a:xfrm>
              <a:off x="-326088" y="3506910"/>
              <a:ext cx="531837" cy="3826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Line 6">
              <a:extLst>
                <a:ext uri="{FF2B5EF4-FFF2-40B4-BE49-F238E27FC236}">
                  <a16:creationId xmlns:a16="http://schemas.microsoft.com/office/drawing/2014/main" id="{1B7A606F-055E-4F28-8F24-3DE15D344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002" y="3729989"/>
              <a:ext cx="2479495" cy="17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FA17740C-5075-4216-9E64-9C4B55E2C9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6097" y="3537745"/>
              <a:ext cx="1587" cy="207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10">
              <a:extLst>
                <a:ext uri="{FF2B5EF4-FFF2-40B4-BE49-F238E27FC236}">
                  <a16:creationId xmlns:a16="http://schemas.microsoft.com/office/drawing/2014/main" id="{9D08D1D6-D91A-4ABD-8D6D-D3D7BF78E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65" y="3844133"/>
              <a:ext cx="1150937" cy="4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2007</a:t>
              </a:r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E4EDB24C-8A02-47EA-9B63-E851A0452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6809" y="3537745"/>
              <a:ext cx="15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60E02D36-5C73-4E7F-8409-25551C967152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3361409" y="2106871"/>
              <a:ext cx="477838" cy="2482337"/>
            </a:xfrm>
            <a:prstGeom prst="rightBrace">
              <a:avLst>
                <a:gd name="adj1" fmla="val 4459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40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Text Box 21">
              <a:extLst>
                <a:ext uri="{FF2B5EF4-FFF2-40B4-BE49-F238E27FC236}">
                  <a16:creationId xmlns:a16="http://schemas.microsoft.com/office/drawing/2014/main" id="{D8C1EB89-C653-47AA-A3FF-1D81EED67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659" y="2178215"/>
              <a:ext cx="4649308" cy="831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本科：</a:t>
              </a:r>
              <a:endParaRPr lang="en-US" altLang="zh-CN" sz="2400" b="1" dirty="0">
                <a:solidFill>
                  <a:srgbClr val="003366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山东大学计算机科学与技术学院</a:t>
              </a:r>
            </a:p>
          </p:txBody>
        </p:sp>
        <p:sp>
          <p:nvSpPr>
            <p:cNvPr id="64" name="Text Box 22">
              <a:extLst>
                <a:ext uri="{FF2B5EF4-FFF2-40B4-BE49-F238E27FC236}">
                  <a16:creationId xmlns:a16="http://schemas.microsoft.com/office/drawing/2014/main" id="{913A00E7-67EB-419F-8F22-55CB9960A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9698" y="3874295"/>
              <a:ext cx="1150937" cy="4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2011</a:t>
              </a:r>
            </a:p>
          </p:txBody>
        </p:sp>
        <p:sp>
          <p:nvSpPr>
            <p:cNvPr id="65" name="Line 30">
              <a:extLst>
                <a:ext uri="{FF2B5EF4-FFF2-40B4-BE49-F238E27FC236}">
                  <a16:creationId xmlns:a16="http://schemas.microsoft.com/office/drawing/2014/main" id="{D74F9817-293D-4C60-BED7-7B5E1D9A7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9160" y="3490120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Line 31">
              <a:extLst>
                <a:ext uri="{FF2B5EF4-FFF2-40B4-BE49-F238E27FC236}">
                  <a16:creationId xmlns:a16="http://schemas.microsoft.com/office/drawing/2014/main" id="{D9D54C5C-BFA2-47C0-948A-15517E191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798" y="3513933"/>
              <a:ext cx="158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009F7A3B-7948-48D9-A5E6-FEC79AC72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360" y="3502820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90EFE95-15CE-4E05-9802-F018966F8426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559543"/>
            <a:ext cx="8811051" cy="1982849"/>
            <a:chOff x="-614487" y="4559573"/>
            <a:chExt cx="8810773" cy="1983098"/>
          </a:xfrm>
        </p:grpSpPr>
        <p:sp>
          <p:nvSpPr>
            <p:cNvPr id="69" name="Oval 11">
              <a:extLst>
                <a:ext uri="{FF2B5EF4-FFF2-40B4-BE49-F238E27FC236}">
                  <a16:creationId xmlns:a16="http://schemas.microsoft.com/office/drawing/2014/main" id="{7DAE45A4-CCF9-4B25-A995-A7B12F68FE26}"/>
                </a:ext>
              </a:extLst>
            </p:cNvPr>
            <p:cNvSpPr/>
            <p:nvPr/>
          </p:nvSpPr>
          <p:spPr>
            <a:xfrm>
              <a:off x="-614487" y="6021601"/>
              <a:ext cx="531795" cy="3810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/>
            </a:p>
          </p:txBody>
        </p:sp>
        <p:grpSp>
          <p:nvGrpSpPr>
            <p:cNvPr id="70" name="组合 1">
              <a:extLst>
                <a:ext uri="{FF2B5EF4-FFF2-40B4-BE49-F238E27FC236}">
                  <a16:creationId xmlns:a16="http://schemas.microsoft.com/office/drawing/2014/main" id="{3A2D237C-8AA6-431A-9888-9D8AB50CE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6049" y="4559573"/>
              <a:ext cx="5380237" cy="1983098"/>
              <a:chOff x="2816049" y="4559573"/>
              <a:chExt cx="5380237" cy="1983098"/>
            </a:xfrm>
          </p:grpSpPr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64B44785-594E-42E8-96AD-486B41CC7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70002" y="5774560"/>
                <a:ext cx="1587" cy="2079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2C26925F-CDBE-45AB-915D-F0673216AA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0" y="6080948"/>
                <a:ext cx="1150937" cy="461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2011</a:t>
                </a:r>
              </a:p>
            </p:txBody>
          </p:sp>
          <p:sp>
            <p:nvSpPr>
              <p:cNvPr id="73" name="Line 15">
                <a:extLst>
                  <a:ext uri="{FF2B5EF4-FFF2-40B4-BE49-F238E27FC236}">
                    <a16:creationId xmlns:a16="http://schemas.microsoft.com/office/drawing/2014/main" id="{0689CF68-0AFE-447C-B690-96CD8C624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20714" y="5774560"/>
                <a:ext cx="1588" cy="215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4" name="AutoShape 20">
                <a:extLst>
                  <a:ext uri="{FF2B5EF4-FFF2-40B4-BE49-F238E27FC236}">
                    <a16:creationId xmlns:a16="http://schemas.microsoft.com/office/drawing/2014/main" id="{ADB598A3-446C-47E7-A051-41A4195A6F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5185314" y="4343686"/>
                <a:ext cx="477838" cy="2482337"/>
              </a:xfrm>
              <a:prstGeom prst="rightBrace">
                <a:avLst>
                  <a:gd name="adj1" fmla="val 4459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4000" b="1"/>
              </a:p>
            </p:txBody>
          </p:sp>
          <p:sp>
            <p:nvSpPr>
              <p:cNvPr id="75" name="Line 29">
                <a:extLst>
                  <a:ext uri="{FF2B5EF4-FFF2-40B4-BE49-F238E27FC236}">
                    <a16:creationId xmlns:a16="http://schemas.microsoft.com/office/drawing/2014/main" id="{CE6888E4-E430-4659-8740-4C9748E7A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3815" y="5726935"/>
                <a:ext cx="0" cy="360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6" name="Line 30">
                <a:extLst>
                  <a:ext uri="{FF2B5EF4-FFF2-40B4-BE49-F238E27FC236}">
                    <a16:creationId xmlns:a16="http://schemas.microsoft.com/office/drawing/2014/main" id="{37B89AC4-23C0-4235-B3EF-F2EE38557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065" y="5726935"/>
                <a:ext cx="0" cy="360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7" name="Line 31">
                <a:extLst>
                  <a:ext uri="{FF2B5EF4-FFF2-40B4-BE49-F238E27FC236}">
                    <a16:creationId xmlns:a16="http://schemas.microsoft.com/office/drawing/2014/main" id="{68803940-6646-4A64-8DB7-EE90B9CF4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17703" y="5750748"/>
                <a:ext cx="1587" cy="207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8" name="Line 6">
                <a:extLst>
                  <a:ext uri="{FF2B5EF4-FFF2-40B4-BE49-F238E27FC236}">
                    <a16:creationId xmlns:a16="http://schemas.microsoft.com/office/drawing/2014/main" id="{143D94E8-6885-444B-90E1-FD24B3F78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7176" y="6038601"/>
                <a:ext cx="2479495" cy="173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9" name="Text Box 10">
                <a:extLst>
                  <a:ext uri="{FF2B5EF4-FFF2-40B4-BE49-F238E27FC236}">
                    <a16:creationId xmlns:a16="http://schemas.microsoft.com/office/drawing/2014/main" id="{70BA072E-696C-4208-9744-C9E26A1353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58470" y="6080948"/>
                <a:ext cx="1150937" cy="461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2015</a:t>
                </a:r>
              </a:p>
            </p:txBody>
          </p:sp>
          <p:sp>
            <p:nvSpPr>
              <p:cNvPr id="80" name="Text Box 21">
                <a:extLst>
                  <a:ext uri="{FF2B5EF4-FFF2-40B4-BE49-F238E27FC236}">
                    <a16:creationId xmlns:a16="http://schemas.microsoft.com/office/drawing/2014/main" id="{51459774-CC5F-4775-801C-A4CB831E1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6049" y="4559573"/>
                <a:ext cx="5380237" cy="831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Monotype Sorts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Monotype Sorts" pitchFamily="2" charset="2"/>
                  <a:buChar char="l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博士：香港城市大学</a:t>
                </a:r>
                <a:endParaRPr lang="en-US" altLang="zh-CN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400" b="1" dirty="0">
                    <a:solidFill>
                      <a:srgbClr val="0033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Department of Computer Science</a:t>
                </a:r>
                <a:r>
                  <a:rPr lang="zh-CN" altLang="en-US" sz="2400" b="1" dirty="0">
                    <a:solidFill>
                      <a:srgbClr val="00336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130FDA4-E0D1-488C-A239-D02BDCA20EBA}"/>
              </a:ext>
            </a:extLst>
          </p:cNvPr>
          <p:cNvGrpSpPr>
            <a:grpSpLocks/>
          </p:cNvGrpSpPr>
          <p:nvPr/>
        </p:nvGrpSpPr>
        <p:grpSpPr bwMode="auto">
          <a:xfrm>
            <a:off x="7360037" y="2653799"/>
            <a:ext cx="4649092" cy="1661616"/>
            <a:chOff x="5259193" y="2686145"/>
            <a:chExt cx="4648528" cy="1661553"/>
          </a:xfrm>
        </p:grpSpPr>
        <p:sp>
          <p:nvSpPr>
            <p:cNvPr id="82" name="Text Box 11">
              <a:extLst>
                <a:ext uri="{FF2B5EF4-FFF2-40B4-BE49-F238E27FC236}">
                  <a16:creationId xmlns:a16="http://schemas.microsoft.com/office/drawing/2014/main" id="{EE8BA36E-FD61-45FA-ABFA-C26243FCA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271" y="3850329"/>
              <a:ext cx="792163" cy="400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Now</a:t>
              </a:r>
            </a:p>
          </p:txBody>
        </p:sp>
        <p:sp>
          <p:nvSpPr>
            <p:cNvPr id="83" name="Text Box 34">
              <a:extLst>
                <a:ext uri="{FF2B5EF4-FFF2-40B4-BE49-F238E27FC236}">
                  <a16:creationId xmlns:a16="http://schemas.microsoft.com/office/drawing/2014/main" id="{FC34CD17-11D0-4449-90C7-AEF7C5EE9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9193" y="2686145"/>
              <a:ext cx="4648528" cy="46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33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体系结构与嵌入式系统研究中心</a:t>
              </a:r>
            </a:p>
          </p:txBody>
        </p:sp>
        <p:sp>
          <p:nvSpPr>
            <p:cNvPr id="84" name="Line 30">
              <a:extLst>
                <a:ext uri="{FF2B5EF4-FFF2-40B4-BE49-F238E27FC236}">
                  <a16:creationId xmlns:a16="http://schemas.microsoft.com/office/drawing/2014/main" id="{5C40B90A-41DD-45E4-8D32-5AD6F69D8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96" y="3439378"/>
              <a:ext cx="0" cy="360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ADDAC849-0DE3-442E-BB0D-7B0F840EA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7207" y="3768347"/>
              <a:ext cx="1048793" cy="162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6" name="Text Box 10">
              <a:extLst>
                <a:ext uri="{FF2B5EF4-FFF2-40B4-BE49-F238E27FC236}">
                  <a16:creationId xmlns:a16="http://schemas.microsoft.com/office/drawing/2014/main" id="{87454744-0772-4EB1-A665-E32AAC29F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334" y="3886051"/>
              <a:ext cx="1150937" cy="46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2015</a:t>
              </a:r>
            </a:p>
          </p:txBody>
        </p:sp>
      </p:grpSp>
      <p:sp>
        <p:nvSpPr>
          <p:cNvPr id="87" name="Rectangle 8">
            <a:extLst>
              <a:ext uri="{FF2B5EF4-FFF2-40B4-BE49-F238E27FC236}">
                <a16:creationId xmlns:a16="http://schemas.microsoft.com/office/drawing/2014/main" id="{8F635263-3BE3-4154-B4C6-8E7F5B10E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537" y="1310876"/>
            <a:ext cx="23982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赵梦莹</a:t>
            </a:r>
            <a:endParaRPr lang="en-US" altLang="zh-CN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8E6243-4A25-41C5-98F5-BF338084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AC3460-772B-44C3-9B5E-4A17A12F1537}"/>
              </a:ext>
            </a:extLst>
          </p:cNvPr>
          <p:cNvSpPr txBox="1"/>
          <p:nvPr/>
        </p:nvSpPr>
        <p:spPr>
          <a:xfrm>
            <a:off x="737650" y="82523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关于我</a:t>
            </a:r>
          </a:p>
        </p:txBody>
      </p:sp>
    </p:spTree>
    <p:extLst>
      <p:ext uri="{BB962C8B-B14F-4D97-AF65-F5344CB8AC3E}">
        <p14:creationId xmlns:p14="http://schemas.microsoft.com/office/powerpoint/2010/main" val="2969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17F9BC2A-2A79-49E9-BA68-97C29013F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63" y="914400"/>
            <a:ext cx="11249895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课堂：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学时，其中第一、二、三、四各单元分别用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8/18/20/22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学时，是传授与接收理论知识的主渠道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要求尽量不缺课，课堂上充分参与。期末闭卷考试。</a:t>
            </a:r>
            <a:r>
              <a:rPr lang="zh-CN" altLang="en-US" b="1" kern="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考试成绩占</a:t>
            </a:r>
            <a:r>
              <a:rPr lang="en-US" altLang="zh-CN" b="1" kern="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60%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讲课顺序</a:t>
            </a: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章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3600" b="1" kern="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作业：</a:t>
            </a: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zh-CN" altLang="en-US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    有一定数量的平时作业，是帮助理解和熟练掌握课堂教学内容的重要环节，应独立认真完成。</a:t>
            </a:r>
            <a:r>
              <a:rPr lang="zh-CN" altLang="en-US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平时成绩（包括实验）占 </a:t>
            </a:r>
            <a:r>
              <a:rPr lang="en-US" altLang="zh-CN" b="1" ker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40%</a:t>
            </a:r>
            <a:r>
              <a:rPr lang="zh-CN" altLang="en-US" b="1" ker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b="1" kern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8F383F-CE1E-4A15-8332-2680AC31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B324E0A-BF50-4CB7-AE1B-6501E697B849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关于课程考核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96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22069DF0-76DE-4B7A-80B0-C8BCB927CBDF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14D2B449-26FA-4784-A828-86FAB8B81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226536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587FAFF-E79F-4A95-B18F-AA631A840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FE97255-B358-4B9D-95F7-16558FBB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850ADAF-1F1C-415C-8E5F-981650C89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1014413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Oval 52">
            <a:extLst>
              <a:ext uri="{FF2B5EF4-FFF2-40B4-BE49-F238E27FC236}">
                <a16:creationId xmlns:a16="http://schemas.microsoft.com/office/drawing/2014/main" id="{33EA2A72-B2D1-42A6-92F4-F43747C6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488" y="990600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54">
            <a:extLst>
              <a:ext uri="{FF2B5EF4-FFF2-40B4-BE49-F238E27FC236}">
                <a16:creationId xmlns:a16="http://schemas.microsoft.com/office/drawing/2014/main" id="{C45A5605-395F-4969-8E6A-CB8232981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8" y="1582738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17" name="Group 55">
            <a:extLst>
              <a:ext uri="{FF2B5EF4-FFF2-40B4-BE49-F238E27FC236}">
                <a16:creationId xmlns:a16="http://schemas.microsoft.com/office/drawing/2014/main" id="{F3D91AFD-ED81-42EC-BC45-193C2BFE6F5E}"/>
              </a:ext>
            </a:extLst>
          </p:cNvPr>
          <p:cNvGrpSpPr>
            <a:grpSpLocks/>
          </p:cNvGrpSpPr>
          <p:nvPr/>
        </p:nvGrpSpPr>
        <p:grpSpPr bwMode="auto">
          <a:xfrm>
            <a:off x="2000250" y="990600"/>
            <a:ext cx="3048000" cy="2747963"/>
            <a:chOff x="1533" y="624"/>
            <a:chExt cx="1920" cy="1731"/>
          </a:xfrm>
        </p:grpSpPr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96FA6710-FDD4-4668-863E-5AC24C950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Rectangle 57">
              <a:extLst>
                <a:ext uri="{FF2B5EF4-FFF2-40B4-BE49-F238E27FC236}">
                  <a16:creationId xmlns:a16="http://schemas.microsoft.com/office/drawing/2014/main" id="{250058D2-8259-418D-A484-15CAE76C1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23" name="Oval 58">
              <a:extLst>
                <a:ext uri="{FF2B5EF4-FFF2-40B4-BE49-F238E27FC236}">
                  <a16:creationId xmlns:a16="http://schemas.microsoft.com/office/drawing/2014/main" id="{7C2441DE-53EB-4740-988F-E8C6F7B87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AC596004-90B8-4101-B9EF-C2BF680B3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25" name="Oval 60">
              <a:extLst>
                <a:ext uri="{FF2B5EF4-FFF2-40B4-BE49-F238E27FC236}">
                  <a16:creationId xmlns:a16="http://schemas.microsoft.com/office/drawing/2014/main" id="{7AACDD37-F570-49EC-916E-1C5A89184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Oval 63">
              <a:extLst>
                <a:ext uri="{FF2B5EF4-FFF2-40B4-BE49-F238E27FC236}">
                  <a16:creationId xmlns:a16="http://schemas.microsoft.com/office/drawing/2014/main" id="{E194C55E-81BF-416E-AB52-01689659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9B9DF101-733A-4C7E-8607-4937B2E5BABB}"/>
              </a:ext>
            </a:extLst>
          </p:cNvPr>
          <p:cNvGrpSpPr>
            <a:grpSpLocks/>
          </p:cNvGrpSpPr>
          <p:nvPr/>
        </p:nvGrpSpPr>
        <p:grpSpPr bwMode="auto">
          <a:xfrm>
            <a:off x="3222625" y="692150"/>
            <a:ext cx="5756275" cy="662534"/>
            <a:chOff x="3222402" y="692696"/>
            <a:chExt cx="5756582" cy="661987"/>
          </a:xfrm>
        </p:grpSpPr>
        <p:sp>
          <p:nvSpPr>
            <p:cNvPr id="28" name="Rectangle 51">
              <a:extLst>
                <a:ext uri="{FF2B5EF4-FFF2-40B4-BE49-F238E27FC236}">
                  <a16:creationId xmlns:a16="http://schemas.microsoft.com/office/drawing/2014/main" id="{01C293D1-ADFD-4242-AC66-426E49035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1C88266C-BDEC-4AF6-B547-8EA548570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30" name="Text Box 21">
            <a:extLst>
              <a:ext uri="{FF2B5EF4-FFF2-40B4-BE49-F238E27FC236}">
                <a16:creationId xmlns:a16="http://schemas.microsoft.com/office/drawing/2014/main" id="{889E20FC-9AF4-4386-BC47-6FDEF2572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308100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86D12E-8780-4866-9C0E-52F140CC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4337CF27-38AE-44EF-AEB5-2D1F5624C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179" y="227330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BA7DFCA-F0B8-479F-BA91-A8CFDBA85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379" y="165735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D6C2099-E13C-4DC1-8C34-B8826198B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579" y="1657350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E8ECD37-317D-4969-88DB-9C033FBF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179" y="3044825"/>
            <a:ext cx="844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BFD290AB-A835-44AA-B5F5-9F48262D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742" y="1022350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8024195-BF76-4A45-BCB7-7EC94B92C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17" y="5356225"/>
            <a:ext cx="844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435195F-2B90-4E37-851A-FC77B45FC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2" y="4762500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1923923-91F4-4D3E-9A11-37D0A1EBA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342" y="4762500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F5A1B8CF-CF35-48F0-B69C-108130A4D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17" y="6149975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1314E66-DF2A-4D09-878D-FC13BD32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042" y="4187825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24FC0D54-55CD-49BA-B5D0-E935E445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992" y="5257800"/>
            <a:ext cx="1344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 CPU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1A1D957C-816E-4A26-9B25-330A809F47F2}"/>
              </a:ext>
            </a:extLst>
          </p:cNvPr>
          <p:cNvGrpSpPr>
            <a:grpSpLocks/>
          </p:cNvGrpSpPr>
          <p:nvPr/>
        </p:nvGrpSpPr>
        <p:grpSpPr bwMode="auto">
          <a:xfrm>
            <a:off x="1595804" y="2882900"/>
            <a:ext cx="3952875" cy="3968750"/>
            <a:chOff x="336" y="1811"/>
            <a:chExt cx="2490" cy="2500"/>
          </a:xfrm>
        </p:grpSpPr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D4952D0D-976B-4E9B-9F9E-D3F140706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185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B30ABA5-061D-4EF1-8DEC-E53A7C68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3482"/>
              <a:ext cx="6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600" b="1">
                  <a:latin typeface="楷体" panose="02010609060101010101" pitchFamily="49" charset="-122"/>
                  <a:ea typeface="楷体" panose="02010609060101010101" pitchFamily="49" charset="-122"/>
                </a:rPr>
                <a:t>内部互连</a:t>
              </a: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7B13E9DE-5B06-4A50-AED9-E03823B17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2797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D425395A-7DD7-4E29-8F42-CF740989F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2928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ALU</a:t>
              </a:r>
            </a:p>
          </p:txBody>
        </p: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B6DF37F5-1175-48B6-A20C-27A68A01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797"/>
              <a:ext cx="669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DCA4BB61-00DC-41FE-9596-D39A1FD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928"/>
              <a:ext cx="22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CU</a:t>
              </a:r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id="{D284BA46-F4AC-4DE0-B0C6-B64B0C99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670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D226E92A-8760-47A6-98FF-8DFB3A2CB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906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寄存器</a:t>
              </a: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13EC47E9-D11E-4CE4-AD8F-0B1A04941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2631"/>
              <a:ext cx="15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中央处理器</a:t>
              </a: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C128535C-A738-4C7D-87DB-9E760A072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580"/>
              <a:ext cx="1921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BDD3AB85-D4D8-4333-AB6F-0DE053556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" y="1811"/>
              <a:ext cx="1484" cy="923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66F8B1AE-AEB2-4B43-A02C-129B9E890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2070"/>
              <a:ext cx="605" cy="1608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0" name="Rectangle 33">
            <a:extLst>
              <a:ext uri="{FF2B5EF4-FFF2-40B4-BE49-F238E27FC236}">
                <a16:creationId xmlns:a16="http://schemas.microsoft.com/office/drawing/2014/main" id="{4FA7E105-05BD-44D5-9272-E682D8AB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104" y="4127500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EC423DAF-4EFA-4B67-A736-929FA3D4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754" y="4879975"/>
            <a:ext cx="9366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B996C97-DE2C-4B72-B15C-B9E1B9F54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29" y="6076950"/>
            <a:ext cx="1054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Oval 52">
            <a:extLst>
              <a:ext uri="{FF2B5EF4-FFF2-40B4-BE49-F238E27FC236}">
                <a16:creationId xmlns:a16="http://schemas.microsoft.com/office/drawing/2014/main" id="{3FE4F4D4-E1D8-483F-BC66-F0E02AC98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042" y="998537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052CB5C7-C3BE-4915-BB83-F820DF81F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42" y="1590675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45" name="Group 55">
            <a:extLst>
              <a:ext uri="{FF2B5EF4-FFF2-40B4-BE49-F238E27FC236}">
                <a16:creationId xmlns:a16="http://schemas.microsoft.com/office/drawing/2014/main" id="{FF22CD80-D7D9-457E-9D13-55B6DF458823}"/>
              </a:ext>
            </a:extLst>
          </p:cNvPr>
          <p:cNvGrpSpPr>
            <a:grpSpLocks/>
          </p:cNvGrpSpPr>
          <p:nvPr/>
        </p:nvGrpSpPr>
        <p:grpSpPr bwMode="auto">
          <a:xfrm>
            <a:off x="3500804" y="998537"/>
            <a:ext cx="3048000" cy="2747963"/>
            <a:chOff x="1533" y="624"/>
            <a:chExt cx="1920" cy="1731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id="{5FD7FCCD-D908-4455-93E1-A4113108C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Rectangle 57">
              <a:extLst>
                <a:ext uri="{FF2B5EF4-FFF2-40B4-BE49-F238E27FC236}">
                  <a16:creationId xmlns:a16="http://schemas.microsoft.com/office/drawing/2014/main" id="{7E3879DF-372D-4E54-B4E6-A1DA96303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48" name="Oval 58">
              <a:extLst>
                <a:ext uri="{FF2B5EF4-FFF2-40B4-BE49-F238E27FC236}">
                  <a16:creationId xmlns:a16="http://schemas.microsoft.com/office/drawing/2014/main" id="{045D7DF9-981D-43A6-934A-AE49555F5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8B64C67F-F7BA-4443-97C7-75F223AE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850A103D-C58A-45DF-B502-380F6B905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DFA62BC4-8668-46DC-AFA2-72DBE1B81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1714"/>
              <a:ext cx="667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Rectangle 62">
              <a:extLst>
                <a:ext uri="{FF2B5EF4-FFF2-40B4-BE49-F238E27FC236}">
                  <a16:creationId xmlns:a16="http://schemas.microsoft.com/office/drawing/2014/main" id="{2587AF2F-E769-47B2-9D66-26AA524B5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1946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F67C56A6-2463-41F5-A2C5-2F66F615A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0" name="Group 1">
            <a:extLst>
              <a:ext uri="{FF2B5EF4-FFF2-40B4-BE49-F238E27FC236}">
                <a16:creationId xmlns:a16="http://schemas.microsoft.com/office/drawing/2014/main" id="{1F463C58-F465-430D-A54A-6BFEACE535A2}"/>
              </a:ext>
            </a:extLst>
          </p:cNvPr>
          <p:cNvGrpSpPr>
            <a:grpSpLocks/>
          </p:cNvGrpSpPr>
          <p:nvPr/>
        </p:nvGrpSpPr>
        <p:grpSpPr bwMode="auto">
          <a:xfrm>
            <a:off x="4723179" y="700087"/>
            <a:ext cx="5756275" cy="662534"/>
            <a:chOff x="3222402" y="692696"/>
            <a:chExt cx="5756582" cy="661987"/>
          </a:xfrm>
        </p:grpSpPr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4C1E5166-DE9D-4963-90AF-6D194C4A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62" name="Text Box 2">
              <a:extLst>
                <a:ext uri="{FF2B5EF4-FFF2-40B4-BE49-F238E27FC236}">
                  <a16:creationId xmlns:a16="http://schemas.microsoft.com/office/drawing/2014/main" id="{525FD033-BA84-4218-8691-E0E46F0E9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63" name="Text Box 36">
            <a:extLst>
              <a:ext uri="{FF2B5EF4-FFF2-40B4-BE49-F238E27FC236}">
                <a16:creationId xmlns:a16="http://schemas.microsoft.com/office/drawing/2014/main" id="{656CCC22-AE17-4B08-BC01-CA03259C5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279" y="2381250"/>
            <a:ext cx="3686175" cy="5238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第３篇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6-8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68588B63-84FB-4318-B50F-5FF6AADBD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279" y="1316037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F716DB-2F24-436B-ADBE-105CA7D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A8459DB4-18EE-4928-8503-35022EF5339B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47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2D06CE30-9047-4548-B417-8A14ACF6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674" y="226536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66B3C6A-2B69-4A78-A40C-37A79C95D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874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C4EB71F-9B94-474E-8CAE-300B7665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074" y="1649413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71F4EF4-AB97-47BF-AD4A-856173A06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674" y="3036888"/>
            <a:ext cx="844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3039900-9A36-4DD3-94AB-B69DD880F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237" y="1014413"/>
            <a:ext cx="9890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7FED74-2F9A-4454-BE62-17858770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612" y="5348288"/>
            <a:ext cx="844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634087F-2EFB-4908-9D1F-AF96A026D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37" y="4754563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A7B5CE4-E8F2-45C7-A0F8-254DF742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837" y="4754563"/>
            <a:ext cx="846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F0BB5B6-A285-4A46-842B-D69C537BC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612" y="6142038"/>
            <a:ext cx="8445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372D3F7-4750-427E-9E10-950B62A77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37" y="4179888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D47F7991-B739-438B-9873-1EA1E957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487" y="5249863"/>
            <a:ext cx="1344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 CPU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3DF39C69-2564-477C-B1D8-D4C39DA1C8DB}"/>
              </a:ext>
            </a:extLst>
          </p:cNvPr>
          <p:cNvGrpSpPr>
            <a:grpSpLocks/>
          </p:cNvGrpSpPr>
          <p:nvPr/>
        </p:nvGrpSpPr>
        <p:grpSpPr bwMode="auto">
          <a:xfrm>
            <a:off x="1598299" y="2874963"/>
            <a:ext cx="3952875" cy="3968750"/>
            <a:chOff x="336" y="1811"/>
            <a:chExt cx="2490" cy="2500"/>
          </a:xfrm>
        </p:grpSpPr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7C98F308-CBBC-4213-B501-6705ED660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185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DFC507D-454C-4DC0-964A-ED41F2574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3482"/>
              <a:ext cx="6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600" b="1">
                  <a:latin typeface="楷体" panose="02010609060101010101" pitchFamily="49" charset="-122"/>
                  <a:ea typeface="楷体" panose="02010609060101010101" pitchFamily="49" charset="-122"/>
                </a:rPr>
                <a:t>内部互连</a:t>
              </a: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39E322B9-C8D2-42F7-A72D-9C58E4264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2797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637F76A1-572A-41F6-8080-71B438E29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2928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ALU</a:t>
              </a:r>
            </a:p>
          </p:txBody>
        </p: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292A7C4B-AE8B-4902-A619-C29B56ED4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797"/>
              <a:ext cx="669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D885FD9-4980-49E4-B259-558CF27CD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928"/>
              <a:ext cx="22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CU</a:t>
              </a:r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id="{B6EBF742-A6B5-4F34-925B-65F09FAC3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" y="3670"/>
              <a:ext cx="668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9902315D-D48F-47D0-9D46-67F0DA4C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906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寄存器</a:t>
              </a: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91C3BA50-EF2F-4386-AFC0-33F011EC4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2631"/>
              <a:ext cx="15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中央处理器</a:t>
              </a: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1A6F7DCB-118D-49D0-95CB-AB5189ADA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580"/>
              <a:ext cx="1921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BEF07103-5F13-4FEF-A6CD-152960915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" y="1811"/>
              <a:ext cx="1484" cy="923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F7BC5E94-8394-428D-97B6-9CB30914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2070"/>
              <a:ext cx="605" cy="1608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0" name="Rectangle 32">
            <a:extLst>
              <a:ext uri="{FF2B5EF4-FFF2-40B4-BE49-F238E27FC236}">
                <a16:creationId xmlns:a16="http://schemas.microsoft.com/office/drawing/2014/main" id="{83039777-EA97-4263-A3B6-7C2DC964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749" y="5068888"/>
            <a:ext cx="93662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C0A0552E-523A-490A-8BC6-FFA36245C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599" y="4119563"/>
            <a:ext cx="1279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8C4F49CB-1F8C-48E8-B3DC-6915DC7C2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249" y="4872038"/>
            <a:ext cx="9366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702BC48F-E766-4382-8870-1A08FB88B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524" y="6069013"/>
            <a:ext cx="1054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C75ACF5A-88AD-4856-9B02-2ADBDEBB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712" y="5029200"/>
            <a:ext cx="774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</a:p>
        </p:txBody>
      </p:sp>
      <p:grpSp>
        <p:nvGrpSpPr>
          <p:cNvPr id="45" name="Group 69">
            <a:extLst>
              <a:ext uri="{FF2B5EF4-FFF2-40B4-BE49-F238E27FC236}">
                <a16:creationId xmlns:a16="http://schemas.microsoft.com/office/drawing/2014/main" id="{EEB8AB0C-2BD4-405A-B394-DE377A966711}"/>
              </a:ext>
            </a:extLst>
          </p:cNvPr>
          <p:cNvGrpSpPr>
            <a:grpSpLocks/>
          </p:cNvGrpSpPr>
          <p:nvPr/>
        </p:nvGrpSpPr>
        <p:grpSpPr bwMode="auto">
          <a:xfrm>
            <a:off x="3498537" y="4095750"/>
            <a:ext cx="4953000" cy="2762250"/>
            <a:chOff x="1533" y="2580"/>
            <a:chExt cx="3120" cy="1740"/>
          </a:xfrm>
        </p:grpSpPr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9668C831-560B-40B4-9C6A-4663E5191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3036"/>
              <a:ext cx="824" cy="74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9138B744-4A01-42F5-A232-234D926C3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3408"/>
              <a:ext cx="6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和解码器</a:t>
              </a: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BF7727E4-C0F9-414E-B11B-F02015973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2602"/>
              <a:ext cx="8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控制单元</a:t>
              </a:r>
            </a:p>
          </p:txBody>
        </p:sp>
        <p:sp>
          <p:nvSpPr>
            <p:cNvPr id="49" name="Oval 42">
              <a:extLst>
                <a:ext uri="{FF2B5EF4-FFF2-40B4-BE49-F238E27FC236}">
                  <a16:creationId xmlns:a16="http://schemas.microsoft.com/office/drawing/2014/main" id="{970736FF-2A34-475C-962A-912A0B79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1" y="2580"/>
              <a:ext cx="1922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5" name="Oval 43">
              <a:extLst>
                <a:ext uri="{FF2B5EF4-FFF2-40B4-BE49-F238E27FC236}">
                  <a16:creationId xmlns:a16="http://schemas.microsoft.com/office/drawing/2014/main" id="{4D81E409-AB38-45E7-B002-58833C12F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2789"/>
              <a:ext cx="824" cy="743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Rectangle 44">
              <a:extLst>
                <a:ext uri="{FF2B5EF4-FFF2-40B4-BE49-F238E27FC236}">
                  <a16:creationId xmlns:a16="http://schemas.microsoft.com/office/drawing/2014/main" id="{F06F7314-E4F3-4CBD-852A-1E1A462E4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934"/>
              <a:ext cx="77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排队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逻辑</a:t>
              </a:r>
            </a:p>
          </p:txBody>
        </p:sp>
        <p:sp>
          <p:nvSpPr>
            <p:cNvPr id="57" name="Oval 45">
              <a:extLst>
                <a:ext uri="{FF2B5EF4-FFF2-40B4-BE49-F238E27FC236}">
                  <a16:creationId xmlns:a16="http://schemas.microsoft.com/office/drawing/2014/main" id="{3AD82BF1-F706-468F-9FA0-F3A870B2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577"/>
              <a:ext cx="824" cy="743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46">
              <a:extLst>
                <a:ext uri="{FF2B5EF4-FFF2-40B4-BE49-F238E27FC236}">
                  <a16:creationId xmlns:a16="http://schemas.microsoft.com/office/drawing/2014/main" id="{7A256C04-5640-4895-B5BF-9490F471E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" y="3705"/>
              <a:ext cx="683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控制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59" name="Line 47">
              <a:extLst>
                <a:ext uri="{FF2B5EF4-FFF2-40B4-BE49-F238E27FC236}">
                  <a16:creationId xmlns:a16="http://schemas.microsoft.com/office/drawing/2014/main" id="{1B872344-3E9E-498D-9FB2-CF6077ED6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" y="3387"/>
              <a:ext cx="1679" cy="811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Line 48">
              <a:extLst>
                <a:ext uri="{FF2B5EF4-FFF2-40B4-BE49-F238E27FC236}">
                  <a16:creationId xmlns:a16="http://schemas.microsoft.com/office/drawing/2014/main" id="{BCA3D75E-A8DB-4FC7-804C-69D8E51E6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2592"/>
              <a:ext cx="1963" cy="209"/>
            </a:xfrm>
            <a:prstGeom prst="lin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Text Box 49">
            <a:extLst>
              <a:ext uri="{FF2B5EF4-FFF2-40B4-BE49-F238E27FC236}">
                <a16:creationId xmlns:a16="http://schemas.microsoft.com/office/drawing/2014/main" id="{A8BF75F0-EC3D-4337-AEAF-C6DD35E7C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2997200"/>
            <a:ext cx="3686175" cy="5222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第４篇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9-10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62" name="Oval 52">
            <a:extLst>
              <a:ext uri="{FF2B5EF4-FFF2-40B4-BE49-F238E27FC236}">
                <a16:creationId xmlns:a16="http://schemas.microsoft.com/office/drawing/2014/main" id="{1BD80816-CB81-4FE6-B135-0A5467549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537" y="990600"/>
            <a:ext cx="3048000" cy="2747963"/>
          </a:xfrm>
          <a:prstGeom prst="ellipse">
            <a:avLst/>
          </a:prstGeom>
          <a:noFill/>
          <a:ln w="20638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E739ECA7-50F3-47CB-8994-17A217355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737" y="1582738"/>
            <a:ext cx="74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grpSp>
        <p:nvGrpSpPr>
          <p:cNvPr id="64" name="Group 55">
            <a:extLst>
              <a:ext uri="{FF2B5EF4-FFF2-40B4-BE49-F238E27FC236}">
                <a16:creationId xmlns:a16="http://schemas.microsoft.com/office/drawing/2014/main" id="{3C6E4F16-4753-4B38-8D55-79FEC3EC4223}"/>
              </a:ext>
            </a:extLst>
          </p:cNvPr>
          <p:cNvGrpSpPr>
            <a:grpSpLocks/>
          </p:cNvGrpSpPr>
          <p:nvPr/>
        </p:nvGrpSpPr>
        <p:grpSpPr bwMode="auto">
          <a:xfrm>
            <a:off x="3503299" y="990600"/>
            <a:ext cx="3048000" cy="2747963"/>
            <a:chOff x="1533" y="624"/>
            <a:chExt cx="1920" cy="1731"/>
          </a:xfrm>
        </p:grpSpPr>
        <p:sp>
          <p:nvSpPr>
            <p:cNvPr id="65" name="Oval 56">
              <a:extLst>
                <a:ext uri="{FF2B5EF4-FFF2-40B4-BE49-F238E27FC236}">
                  <a16:creationId xmlns:a16="http://schemas.microsoft.com/office/drawing/2014/main" id="{C9976514-A3E7-4F9B-A575-E09B696F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00"/>
              <a:ext cx="817" cy="739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52881B1F-F9EB-4350-8263-62934F372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465"/>
              <a:ext cx="7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系统总线</a:t>
              </a:r>
            </a:p>
          </p:txBody>
        </p:sp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7E2C54E0-6B8B-4FE2-B201-20F7BAA38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841"/>
              <a:ext cx="667" cy="60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59">
              <a:extLst>
                <a:ext uri="{FF2B5EF4-FFF2-40B4-BE49-F238E27FC236}">
                  <a16:creationId xmlns:a16="http://schemas.microsoft.com/office/drawing/2014/main" id="{684CB26B-845F-4C60-BAE0-F8B5BEB69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997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存储器</a:t>
              </a:r>
            </a:p>
          </p:txBody>
        </p:sp>
        <p:sp>
          <p:nvSpPr>
            <p:cNvPr id="69" name="Oval 60">
              <a:extLst>
                <a:ext uri="{FF2B5EF4-FFF2-40B4-BE49-F238E27FC236}">
                  <a16:creationId xmlns:a16="http://schemas.microsoft.com/office/drawing/2014/main" id="{FDBB3472-0201-4014-B871-251996B74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72"/>
              <a:ext cx="667" cy="601"/>
            </a:xfrm>
            <a:prstGeom prst="ellipse">
              <a:avLst/>
            </a:prstGeom>
            <a:noFill/>
            <a:ln w="20701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7F675BD5-378E-40FF-A302-4057BA42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1714"/>
              <a:ext cx="667" cy="602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1" name="Rectangle 62">
              <a:extLst>
                <a:ext uri="{FF2B5EF4-FFF2-40B4-BE49-F238E27FC236}">
                  <a16:creationId xmlns:a16="http://schemas.microsoft.com/office/drawing/2014/main" id="{D517B501-80DE-48E0-9F64-B6917C49A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1946"/>
              <a:ext cx="3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8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72" name="Oval 63">
              <a:extLst>
                <a:ext uri="{FF2B5EF4-FFF2-40B4-BE49-F238E27FC236}">
                  <a16:creationId xmlns:a16="http://schemas.microsoft.com/office/drawing/2014/main" id="{4C991F7B-D4CB-412F-811A-403F099D8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624"/>
              <a:ext cx="1920" cy="1731"/>
            </a:xfrm>
            <a:prstGeom prst="ellipse">
              <a:avLst/>
            </a:prstGeom>
            <a:noFill/>
            <a:ln w="20638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zh-CN" altLang="zh-CN" sz="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4" name="Group 1">
            <a:extLst>
              <a:ext uri="{FF2B5EF4-FFF2-40B4-BE49-F238E27FC236}">
                <a16:creationId xmlns:a16="http://schemas.microsoft.com/office/drawing/2014/main" id="{B6B7D569-8B9D-41E6-AC1C-89D4E234931C}"/>
              </a:ext>
            </a:extLst>
          </p:cNvPr>
          <p:cNvGrpSpPr>
            <a:grpSpLocks/>
          </p:cNvGrpSpPr>
          <p:nvPr/>
        </p:nvGrpSpPr>
        <p:grpSpPr bwMode="auto">
          <a:xfrm>
            <a:off x="4725674" y="692150"/>
            <a:ext cx="5756275" cy="662534"/>
            <a:chOff x="3222402" y="692696"/>
            <a:chExt cx="5756582" cy="661987"/>
          </a:xfrm>
        </p:grpSpPr>
        <p:sp>
          <p:nvSpPr>
            <p:cNvPr id="75" name="Rectangle 51">
              <a:extLst>
                <a:ext uri="{FF2B5EF4-FFF2-40B4-BE49-F238E27FC236}">
                  <a16:creationId xmlns:a16="http://schemas.microsoft.com/office/drawing/2014/main" id="{64B571CD-CA0E-46CF-9227-635108577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402" y="1077913"/>
              <a:ext cx="697344" cy="276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1800" b="1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76" name="Text Box 2">
              <a:extLst>
                <a:ext uri="{FF2B5EF4-FFF2-40B4-BE49-F238E27FC236}">
                  <a16:creationId xmlns:a16="http://schemas.microsoft.com/office/drawing/2014/main" id="{DC2E8FB1-670F-49F1-856E-B1F40BFC8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612" y="692696"/>
              <a:ext cx="3686372" cy="523443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第１篇 概论（</a:t>
              </a:r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1-2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章）</a:t>
              </a:r>
            </a:p>
          </p:txBody>
        </p:sp>
      </p:grpSp>
      <p:sp>
        <p:nvSpPr>
          <p:cNvPr id="77" name="Text Box 36">
            <a:extLst>
              <a:ext uri="{FF2B5EF4-FFF2-40B4-BE49-F238E27FC236}">
                <a16:creationId xmlns:a16="http://schemas.microsoft.com/office/drawing/2014/main" id="{2B3F2853-5295-41F6-9F7C-14152F398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2373313"/>
            <a:ext cx="3686175" cy="5238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第３篇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6-8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78" name="Text Box 21">
            <a:extLst>
              <a:ext uri="{FF2B5EF4-FFF2-40B4-BE49-F238E27FC236}">
                <a16:creationId xmlns:a16="http://schemas.microsoft.com/office/drawing/2014/main" id="{704A5C29-4FF5-4FEB-9DA5-0B44013E0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774" y="1308100"/>
            <a:ext cx="3686175" cy="95408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20000"/>
              </a:spcBef>
              <a:defRPr sz="2800" b="1">
                <a:latin typeface="宋体" pitchFamily="2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eaLnBrk="0" hangingPunct="0">
              <a:defRPr sz="2000"/>
            </a:lvl6pPr>
            <a:lvl7pPr eaLnBrk="0" hangingPunct="0">
              <a:defRPr sz="2000"/>
            </a:lvl7pPr>
            <a:lvl8pPr eaLnBrk="0" hangingPunct="0">
              <a:defRPr sz="2000"/>
            </a:lvl8pPr>
            <a:lvl9pPr eaLnBrk="0" hangingPunct="0">
              <a:defRPr sz="2000"/>
            </a:lvl9pPr>
          </a:lstStyle>
          <a:p>
            <a:pPr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第２篇 计算机系统的硬件结构 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4F4A00-B0C7-40CD-ADE3-6A642420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23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" name="Rectangle 2">
            <a:extLst>
              <a:ext uri="{FF2B5EF4-FFF2-40B4-BE49-F238E27FC236}">
                <a16:creationId xmlns:a16="http://schemas.microsoft.com/office/drawing/2014/main" id="{2C698CB0-F33C-40B9-95AB-A041908AF412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本书结构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650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4D332FF2-E00B-4DA5-A869-7BC73939A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34" y="1395657"/>
            <a:ext cx="11745106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列举你所知道的计算机的组成部分，简要说明他们之间的关系。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计算机如何理解你写的程序？计算机中文字、代码、图片、数字、符号是怎么表示的？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计算机怎么做运算（如加、减、乘、除）？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你知道什么是指令集吗？如何设计一个指令集？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在计算机存储里，如何定位一个数据？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6.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高速缓存（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）在计算机里是什么角色？怎么在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里找目标数据？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7. 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是什么？你觉得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的功能是什么？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8.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如何设计一个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131750-2896-47FA-B15B-077A0F06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A476D1F-82B9-4EF4-848B-403EF86A4DE6}"/>
              </a:ext>
            </a:extLst>
          </p:cNvPr>
          <p:cNvSpPr txBox="1">
            <a:spLocks noChangeArrowheads="1"/>
          </p:cNvSpPr>
          <p:nvPr/>
        </p:nvSpPr>
        <p:spPr>
          <a:xfrm>
            <a:off x="693974" y="10208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热身思考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29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 descr="E:\2015-2016开课\Mengying\relatedmaterials\中国地图-东部.png">
            <a:extLst>
              <a:ext uri="{FF2B5EF4-FFF2-40B4-BE49-F238E27FC236}">
                <a16:creationId xmlns:a16="http://schemas.microsoft.com/office/drawing/2014/main" id="{D103D72A-1108-4FF6-9727-78178750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28257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5">
            <a:extLst>
              <a:ext uri="{FF2B5EF4-FFF2-40B4-BE49-F238E27FC236}">
                <a16:creationId xmlns:a16="http://schemas.microsoft.com/office/drawing/2014/main" id="{AF99CD16-7BD9-4AFA-9A6D-169E607375BC}"/>
              </a:ext>
            </a:extLst>
          </p:cNvPr>
          <p:cNvSpPr/>
          <p:nvPr/>
        </p:nvSpPr>
        <p:spPr>
          <a:xfrm>
            <a:off x="684213" y="3506788"/>
            <a:ext cx="531812" cy="3825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91BF8EBF-187E-4479-87C1-9276ED5827F9}"/>
              </a:ext>
            </a:extLst>
          </p:cNvPr>
          <p:cNvSpPr/>
          <p:nvPr/>
        </p:nvSpPr>
        <p:spPr>
          <a:xfrm>
            <a:off x="377825" y="6021388"/>
            <a:ext cx="531813" cy="381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ED9ABCB-1CFB-4FA6-A930-66BF168F6E0D}"/>
              </a:ext>
            </a:extLst>
          </p:cNvPr>
          <p:cNvSpPr txBox="1">
            <a:spLocks/>
          </p:cNvSpPr>
          <p:nvPr/>
        </p:nvSpPr>
        <p:spPr>
          <a:xfrm>
            <a:off x="2778593" y="715963"/>
            <a:ext cx="8872073" cy="63761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85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研究方向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计算机体系结构、嵌入式系统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新型物联网节点系统设计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097280" lvl="3">
              <a:lnSpc>
                <a:spcPct val="85000"/>
              </a:lnSpc>
              <a:spcBef>
                <a:spcPct val="5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的智能应用加速与优化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68680" lvl="3" indent="0">
              <a:lnSpc>
                <a:spcPct val="85000"/>
              </a:lnSpc>
              <a:spcBef>
                <a:spcPct val="500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14300" indent="0" algn="ctr">
              <a:lnSpc>
                <a:spcPct val="85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联系方式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主页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https://zmyhomepage.github.io/zmy_EN/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Email: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hlinkClick r:id="rId5"/>
              </a:rPr>
              <a:t>zhaomengying@email.sdu.edu.cn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办公室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N3-420-2</a:t>
            </a:r>
          </a:p>
          <a:p>
            <a:pPr marL="457200" lvl="1">
              <a:lnSpc>
                <a:spcPct val="85000"/>
              </a:lnSpc>
              <a:spcBef>
                <a:spcPct val="50000"/>
              </a:spcBef>
              <a:defRPr/>
            </a:pP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56BC04-4640-4B21-8A4C-4A1C7119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707A6-EDEE-4D3A-B456-3B7B4583620D}"/>
              </a:ext>
            </a:extLst>
          </p:cNvPr>
          <p:cNvSpPr txBox="1"/>
          <p:nvPr/>
        </p:nvSpPr>
        <p:spPr>
          <a:xfrm>
            <a:off x="737650" y="82523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关于我</a:t>
            </a:r>
          </a:p>
        </p:txBody>
      </p:sp>
    </p:spTree>
    <p:extLst>
      <p:ext uri="{BB962C8B-B14F-4D97-AF65-F5344CB8AC3E}">
        <p14:creationId xmlns:p14="http://schemas.microsoft.com/office/powerpoint/2010/main" val="119535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00677C5D-4672-4C60-B328-3A5DEBF972D3}"/>
              </a:ext>
            </a:extLst>
          </p:cNvPr>
          <p:cNvSpPr txBox="1">
            <a:spLocks noChangeArrowheads="1"/>
          </p:cNvSpPr>
          <p:nvPr/>
        </p:nvSpPr>
        <p:spPr>
          <a:xfrm>
            <a:off x="838198" y="16504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关于你们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EC34B7-F1BB-4B38-92A4-CE3E0260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41E17-014B-4F22-8224-CA0FB7FA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910" y="73571"/>
            <a:ext cx="5564326" cy="6597873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E5ACB341-7789-48F1-AB65-AB5BC0EA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68" y="5954137"/>
            <a:ext cx="23982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实名与匿名</a:t>
            </a:r>
            <a:endParaRPr lang="en-US" altLang="zh-CN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BBDC274-ABDD-43C0-B746-B6BFAE7B0A82}"/>
              </a:ext>
            </a:extLst>
          </p:cNvPr>
          <p:cNvSpPr txBox="1">
            <a:spLocks noChangeArrowheads="1"/>
          </p:cNvSpPr>
          <p:nvPr/>
        </p:nvSpPr>
        <p:spPr>
          <a:xfrm>
            <a:off x="720713" y="2708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2F1BBB1-1748-42A2-A953-8E7DB1F93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54" y="1417198"/>
            <a:ext cx="608427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 </a:t>
            </a:r>
            <a:b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英语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 </a:t>
            </a:r>
            <a:b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数学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150 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计算机综合专业课 满分</a:t>
            </a:r>
            <a:r>
              <a:rPr kumimoji="0" lang="en-US" altLang="zh-CN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150</a:t>
            </a:r>
            <a:r>
              <a:rPr kumimoji="0" lang="zh-CN" altLang="en-US" b="1" dirty="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endParaRPr kumimoji="0"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计算机组成原理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操作系统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计算机网络</a:t>
            </a:r>
            <a:r>
              <a:rPr kumimoji="0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25</a:t>
            </a:r>
            <a:r>
              <a:rPr kumimoji="0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endParaRPr kumimoji="0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403D4233-A717-4576-AE8E-5C1950099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441374"/>
              </p:ext>
            </p:extLst>
          </p:nvPr>
        </p:nvGraphicFramePr>
        <p:xfrm>
          <a:off x="6162675" y="3055540"/>
          <a:ext cx="4895850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图表" r:id="rId4" imgW="8943857" imgH="4867343" progId="MSGraph.Chart.8">
                  <p:embed followColorScheme="full"/>
                </p:oleObj>
              </mc:Choice>
              <mc:Fallback>
                <p:oleObj name="图表" r:id="rId4" imgW="8943857" imgH="4867343" progId="MSGraph.Chart.8">
                  <p:embed followColorScheme="full"/>
                  <p:pic>
                    <p:nvPicPr>
                      <p:cNvPr id="10245" name="Object 4">
                        <a:extLst>
                          <a:ext uri="{FF2B5EF4-FFF2-40B4-BE49-F238E27FC236}">
                            <a16:creationId xmlns:a16="http://schemas.microsoft.com/office/drawing/2014/main" id="{D14A5193-F435-48CC-A1ED-B780E5508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75" y="3055540"/>
                        <a:ext cx="4895850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5">
            <a:extLst>
              <a:ext uri="{FF2B5EF4-FFF2-40B4-BE49-F238E27FC236}">
                <a16:creationId xmlns:a16="http://schemas.microsoft.com/office/drawing/2014/main" id="{8D8FF55F-47D8-48D4-A149-2A762DB93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12" y="1479153"/>
            <a:ext cx="2590800" cy="792162"/>
          </a:xfrm>
          <a:prstGeom prst="wedgeRoundRectCallout">
            <a:avLst>
              <a:gd name="adj1" fmla="val -37028"/>
              <a:gd name="adj2" fmla="val 2027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比重：</a:t>
            </a:r>
            <a:r>
              <a:rPr kumimoji="0"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45/150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49C231-5E90-42C4-B5C7-5474012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E867679-2A5B-4BBB-A36C-11C6FC1CF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09" y="2890391"/>
            <a:ext cx="257431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计算机领域三大方向</a:t>
            </a:r>
            <a:endParaRPr lang="en-US" altLang="zh-CN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040AA8D2-B839-453F-9472-07F9F1F0B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899" y="337276"/>
            <a:ext cx="8397875" cy="66171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/>
              <a:t> </a:t>
            </a:r>
            <a:r>
              <a:rPr lang="en-US" altLang="zh-CN" sz="2800" b="1" dirty="0"/>
              <a:t>Computer Software and Theory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Algorithm &amp; Algorithmics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Computational complexity theory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Computational geometry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Formal method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  <a:endParaRPr lang="en-US" altLang="zh-CN" sz="2400" b="1" dirty="0"/>
          </a:p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/>
              <a:t> </a:t>
            </a:r>
            <a:r>
              <a:rPr lang="en-US" altLang="zh-CN" sz="2800" b="1" dirty="0"/>
              <a:t>Computer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Computer organization and design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Computer architecture 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Network and communication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Real-time and embedded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Database system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</a:p>
          <a:p>
            <a:pPr marL="342900" indent="-342900"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/>
              <a:t>  Computer Application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Computation for science and engineering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Computer aided design</a:t>
            </a:r>
          </a:p>
          <a:p>
            <a:pPr lvl="1" indent="-342900">
              <a:buClr>
                <a:srgbClr val="CC0000"/>
              </a:buClr>
              <a:buFontTx/>
              <a:buChar char="•"/>
              <a:defRPr/>
            </a:pPr>
            <a:r>
              <a:rPr lang="en-US" altLang="zh-CN" sz="2400" dirty="0"/>
              <a:t>….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09EF672-EA8F-42BC-B1AE-EA804131FFA8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6BF403-866D-4EB7-8EBB-9EBA8B81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BBDC274-ABDD-43C0-B746-B6BFAE7B0A82}"/>
              </a:ext>
            </a:extLst>
          </p:cNvPr>
          <p:cNvSpPr txBox="1">
            <a:spLocks noChangeArrowheads="1"/>
          </p:cNvSpPr>
          <p:nvPr/>
        </p:nvSpPr>
        <p:spPr>
          <a:xfrm>
            <a:off x="720713" y="2708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49C231-5E90-42C4-B5C7-5474012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43C3DFA-B4FC-4B22-BB71-C6892EB2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74" y="498022"/>
            <a:ext cx="8173866" cy="414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2470FD9-E5E5-42DB-9C30-AB80C7DBC88C}"/>
              </a:ext>
            </a:extLst>
          </p:cNvPr>
          <p:cNvGrpSpPr/>
          <p:nvPr/>
        </p:nvGrpSpPr>
        <p:grpSpPr>
          <a:xfrm>
            <a:off x="1903836" y="4829310"/>
            <a:ext cx="8922661" cy="1931393"/>
            <a:chOff x="1903836" y="4829310"/>
            <a:chExt cx="8922661" cy="193139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736869E-8960-467C-B9F5-1E6902892D15}"/>
                </a:ext>
              </a:extLst>
            </p:cNvPr>
            <p:cNvGrpSpPr/>
            <p:nvPr/>
          </p:nvGrpSpPr>
          <p:grpSpPr>
            <a:xfrm>
              <a:off x="1903836" y="4829310"/>
              <a:ext cx="8573215" cy="1931393"/>
              <a:chOff x="1088578" y="4829310"/>
              <a:chExt cx="8573215" cy="1931393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24C60643-0240-4CFA-8C55-499A2E13E1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8578" y="4829310"/>
                <a:ext cx="8573215" cy="1931393"/>
                <a:chOff x="115526" y="5227957"/>
                <a:chExt cx="8573215" cy="1931393"/>
              </a:xfrm>
            </p:grpSpPr>
            <p:graphicFrame>
              <p:nvGraphicFramePr>
                <p:cNvPr id="17" name="Group 199">
                  <a:extLst>
                    <a:ext uri="{FF2B5EF4-FFF2-40B4-BE49-F238E27FC236}">
                      <a16:creationId xmlns:a16="http://schemas.microsoft.com/office/drawing/2014/main" id="{5545C86D-EC9F-4AE2-A14B-FC06786A546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8194555"/>
                    </p:ext>
                  </p:extLst>
                </p:nvPr>
              </p:nvGraphicFramePr>
              <p:xfrm>
                <a:off x="115526" y="5227957"/>
                <a:ext cx="8573215" cy="1573013"/>
              </p:xfrm>
              <a:graphic>
                <a:graphicData uri="http://schemas.openxmlformats.org/drawingml/2006/table">
                  <a:tbl>
                    <a:tblPr/>
                    <a:tblGrid>
                      <a:gridCol w="1652113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413808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21355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1778427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1257300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1258015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</a:tblGrid>
                    <a:tr h="365654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endParaRPr kumimoji="0" lang="zh-CN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en-US" altLang="zh-CN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Monday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en-US" altLang="zh-CN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Tuesday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en-US" altLang="zh-CN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Wednesday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en-US" altLang="zh-CN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Thursday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en-US" altLang="zh-CN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Friday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9455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上午</a:t>
                            </a:r>
                            <a:r>
                              <a:rPr kumimoji="0" lang="en-US" altLang="zh-CN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3-4</a:t>
                            </a: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节</a:t>
                            </a: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endParaRPr kumimoji="0" lang="en-US" altLang="zh-CN" sz="1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Times New Roman" panose="02020603050405020304"/>
                              </a:rPr>
                              <a:t>√</a:t>
                            </a:r>
                            <a:endParaRPr kumimoji="0" lang="en-US" altLang="zh-CN" sz="1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zh-CN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3928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下午</a:t>
                            </a:r>
                            <a:r>
                              <a:rPr kumimoji="0" lang="en-US" altLang="zh-CN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5-6</a:t>
                            </a: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节</a:t>
                            </a: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800" b="1" i="0" u="none" strike="noStrike" kern="1200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Times New Roman" panose="02020603050405020304"/>
                              </a:rPr>
                              <a:t>√</a:t>
                            </a: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endParaRPr kumimoji="0" lang="en-US" altLang="zh-CN" sz="18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3928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下午</a:t>
                            </a:r>
                            <a:r>
                              <a:rPr kumimoji="0" lang="en-US" altLang="zh-CN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7-8</a:t>
                            </a:r>
                            <a:r>
                              <a:rPr kumimoji="0" lang="zh-CN" altLang="en-US" sz="18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楷体" panose="02010609060101010101" pitchFamily="49" charset="-122"/>
                                <a:ea typeface="楷体" panose="02010609060101010101" pitchFamily="49" charset="-122"/>
                              </a:rPr>
                              <a:t>节</a:t>
                            </a: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endParaRPr kumimoji="0" lang="en-US" altLang="zh-CN" sz="18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defRPr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</a:pPr>
                            <a:endParaRPr kumimoji="0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endParaRPr kumimoji="0" lang="en-US" altLang="zh-CN" sz="18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Times New Roman" panose="02020603050405020304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bg2"/>
                              </a:buClr>
                              <a:buSzPct val="75000"/>
                              <a:buFont typeface="Wingdings" panose="05000000000000000000" pitchFamily="2" charset="2"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Times New Roman" panose="02020603050405020304"/>
                              </a:rPr>
                              <a:t>√</a:t>
                            </a:r>
                            <a:endParaRPr kumimoji="0" lang="en-US" altLang="zh-CN" sz="1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楷体" panose="02010609060101010101" pitchFamily="49" charset="-122"/>
                              <a:ea typeface="楷体" panose="02010609060101010101" pitchFamily="49" charset="-122"/>
                            </a:endParaRPr>
                          </a:p>
                        </a:txBody>
                        <a:tcPr marT="45691" marB="45691"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345675854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F36D7872-FF9C-4614-BE59-FB42A66C5C99}"/>
                    </a:ext>
                  </a:extLst>
                </p:cNvPr>
                <p:cNvSpPr/>
                <p:nvPr/>
              </p:nvSpPr>
              <p:spPr bwMode="auto">
                <a:xfrm>
                  <a:off x="3256452" y="6835500"/>
                  <a:ext cx="1008062" cy="323850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marL="342900" indent="-342900" algn="ctr" ea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Font typeface="Monotype Sorts" pitchFamily="2" charset="2"/>
                    <a:buNone/>
                    <a:defRPr/>
                  </a:pPr>
                  <a:r>
                    <a:rPr lang="en-US" altLang="zh-CN" sz="20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1-17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周</a:t>
                  </a:r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9C8EBBEF-6EFA-4BEA-A2C2-C16627B6B857}"/>
                    </a:ext>
                  </a:extLst>
                </p:cNvPr>
                <p:cNvSpPr/>
                <p:nvPr/>
              </p:nvSpPr>
              <p:spPr bwMode="auto">
                <a:xfrm>
                  <a:off x="4926722" y="6835500"/>
                  <a:ext cx="1008062" cy="323850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marL="342900" indent="-342900" algn="ctr" ea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Font typeface="Monotype Sorts" pitchFamily="2" charset="2"/>
                    <a:buNone/>
                    <a:defRPr/>
                  </a:pPr>
                  <a:r>
                    <a:rPr lang="en-US" altLang="zh-CN" sz="20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3-12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周</a:t>
                  </a: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700266D-F83A-4F5A-8482-17C9019455F8}"/>
                  </a:ext>
                </a:extLst>
              </p:cNvPr>
              <p:cNvSpPr txBox="1"/>
              <p:nvPr/>
            </p:nvSpPr>
            <p:spPr>
              <a:xfrm>
                <a:off x="4774988" y="5298200"/>
                <a:ext cx="9710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E3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909B379-8A46-4BAC-9C3D-3B2F4A679DA8}"/>
                </a:ext>
              </a:extLst>
            </p:cNvPr>
            <p:cNvSpPr txBox="1"/>
            <p:nvPr/>
          </p:nvSpPr>
          <p:spPr>
            <a:xfrm>
              <a:off x="7261192" y="5638866"/>
              <a:ext cx="9710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E3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69B6A87-5C86-48B4-8392-22083C3F476F}"/>
                </a:ext>
              </a:extLst>
            </p:cNvPr>
            <p:cNvSpPr txBox="1"/>
            <p:nvPr/>
          </p:nvSpPr>
          <p:spPr>
            <a:xfrm>
              <a:off x="9855417" y="6073801"/>
              <a:ext cx="9710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E3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CBB5E46-E1DF-4D8E-9AF4-6D628066C3F6}"/>
                </a:ext>
              </a:extLst>
            </p:cNvPr>
            <p:cNvSpPr/>
            <p:nvPr/>
          </p:nvSpPr>
          <p:spPr bwMode="auto">
            <a:xfrm>
              <a:off x="9362228" y="6424426"/>
              <a:ext cx="1008062" cy="32385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342900" indent="-342900" algn="ctr"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None/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1-17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4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AA934DD2-1B71-4C46-94F5-CF110252C184}"/>
              </a:ext>
            </a:extLst>
          </p:cNvPr>
          <p:cNvSpPr txBox="1">
            <a:spLocks/>
          </p:cNvSpPr>
          <p:nvPr/>
        </p:nvSpPr>
        <p:spPr bwMode="auto">
          <a:xfrm>
            <a:off x="1777233" y="2000616"/>
            <a:ext cx="792956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7" rIns="92075" bIns="4603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楼房</a:t>
            </a:r>
          </a:p>
        </p:txBody>
      </p:sp>
      <p:pic>
        <p:nvPicPr>
          <p:cNvPr id="12" name="Picture 4" descr="bl00122_[1]">
            <a:extLst>
              <a:ext uri="{FF2B5EF4-FFF2-40B4-BE49-F238E27FC236}">
                <a16:creationId xmlns:a16="http://schemas.microsoft.com/office/drawing/2014/main" id="{0ED9EF03-8496-4899-A6F4-7BF4AC1B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83" y="2853103"/>
            <a:ext cx="16573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j0287046[1]">
            <a:extLst>
              <a:ext uri="{FF2B5EF4-FFF2-40B4-BE49-F238E27FC236}">
                <a16:creationId xmlns:a16="http://schemas.microsoft.com/office/drawing/2014/main" id="{2A83B094-0284-4A2F-B43E-74F04638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58" y="2637203"/>
            <a:ext cx="1392238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j0280453[1]">
            <a:extLst>
              <a:ext uri="{FF2B5EF4-FFF2-40B4-BE49-F238E27FC236}">
                <a16:creationId xmlns:a16="http://schemas.microsoft.com/office/drawing/2014/main" id="{CB0BC16E-209A-4081-AE94-1A9DCAA5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83" y="3429366"/>
            <a:ext cx="1871663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 descr="j0198509[1]">
            <a:extLst>
              <a:ext uri="{FF2B5EF4-FFF2-40B4-BE49-F238E27FC236}">
                <a16:creationId xmlns:a16="http://schemas.microsoft.com/office/drawing/2014/main" id="{F966835D-6A08-419B-B683-B5643BD4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33" y="3572241"/>
            <a:ext cx="1296988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17A511F2-985F-4335-A306-5DC946B3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546" y="3310303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78A1BBC-6D07-4DD9-852D-8ED23A92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67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3780662-9F76-4849-B894-225FBF9FB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92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EE481A3E-3E9C-40C0-B612-664ECB18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383" y="1343391"/>
            <a:ext cx="5934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组成与设计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D0F9E0-8342-4957-BAD8-A11CFAE5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11A5F5D1-D2A8-47AD-96B5-EF47DA587F22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827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1165" y="-1250822"/>
            <a:ext cx="652635" cy="995099"/>
          </a:xfrm>
          <a:prstGeom prst="rect">
            <a:avLst/>
          </a:prstGeom>
          <a:solidFill>
            <a:srgbClr val="1D6FA9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250865" y="-1250822"/>
            <a:ext cx="652635" cy="995099"/>
          </a:xfrm>
          <a:prstGeom prst="rect">
            <a:avLst/>
          </a:prstGeom>
          <a:solidFill>
            <a:srgbClr val="1F977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50564" y="-1250822"/>
            <a:ext cx="652635" cy="995099"/>
          </a:xfrm>
          <a:prstGeom prst="rect">
            <a:avLst/>
          </a:prstGeom>
          <a:solidFill>
            <a:srgbClr val="89C14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50264" y="-1250822"/>
            <a:ext cx="652635" cy="995099"/>
          </a:xfrm>
          <a:prstGeom prst="rect">
            <a:avLst/>
          </a:prstGeom>
          <a:solidFill>
            <a:srgbClr val="F29C15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49964" y="-1250822"/>
            <a:ext cx="652635" cy="995099"/>
          </a:xfrm>
          <a:prstGeom prst="rect">
            <a:avLst/>
          </a:prstGeom>
          <a:solidFill>
            <a:srgbClr val="CA2A2B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-8475" y="0"/>
            <a:ext cx="469934" cy="996044"/>
            <a:chOff x="11722066" y="1592297"/>
            <a:chExt cx="469934" cy="1431122"/>
          </a:xfrm>
        </p:grpSpPr>
        <p:sp>
          <p:nvSpPr>
            <p:cNvPr id="20" name="矩形 19"/>
            <p:cNvSpPr/>
            <p:nvPr/>
          </p:nvSpPr>
          <p:spPr>
            <a:xfrm>
              <a:off x="11857703" y="1592297"/>
              <a:ext cx="334297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22066" y="1592297"/>
              <a:ext cx="72000" cy="1431122"/>
            </a:xfrm>
            <a:prstGeom prst="rect">
              <a:avLst/>
            </a:prstGeom>
            <a:solidFill>
              <a:srgbClr val="1D6F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Picture 11">
            <a:extLst>
              <a:ext uri="{FF2B5EF4-FFF2-40B4-BE49-F238E27FC236}">
                <a16:creationId xmlns:a16="http://schemas.microsoft.com/office/drawing/2014/main" id="{8D6F0301-8EFB-42A5-A94F-3D19F3F4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09" y="4862268"/>
            <a:ext cx="23050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DE3C0A3A-9117-42AD-8D37-0DEC3237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122" y="4482856"/>
            <a:ext cx="2357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kumimoji="0" lang="zh-CN" altLang="en-US" sz="2800" b="1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2800" b="1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=???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70C83F-453B-4852-9D37-06C6998C6FB2}"/>
              </a:ext>
            </a:extLst>
          </p:cNvPr>
          <p:cNvGrpSpPr>
            <a:grpSpLocks/>
          </p:cNvGrpSpPr>
          <p:nvPr/>
        </p:nvGrpSpPr>
        <p:grpSpPr bwMode="auto">
          <a:xfrm>
            <a:off x="2612539" y="1087575"/>
            <a:ext cx="6970712" cy="755650"/>
            <a:chOff x="1173163" y="1066800"/>
            <a:chExt cx="6970712" cy="755650"/>
          </a:xfrm>
        </p:grpSpPr>
        <p:pic>
          <p:nvPicPr>
            <p:cNvPr id="27" name="图片 17">
              <a:extLst>
                <a:ext uri="{FF2B5EF4-FFF2-40B4-BE49-F238E27FC236}">
                  <a16:creationId xmlns:a16="http://schemas.microsoft.com/office/drawing/2014/main" id="{167B56CE-D6B1-4F76-B47F-A71D1C20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63" y="1066800"/>
              <a:ext cx="890587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8A95921F-5940-442C-95B9-C16056AE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1214438"/>
              <a:ext cx="59340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Monotype Sorts" pitchFamily="2" charset="2"/>
                <a:buChar char="§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5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>
                  <a:srgbClr val="CC0000"/>
                </a:buClr>
                <a:buFontTx/>
                <a:buNone/>
              </a:pPr>
              <a:r>
                <a:rPr lang="zh-CN" altLang="en-US" b="1">
                  <a:latin typeface="楷体" panose="02010609060101010101" pitchFamily="49" charset="-122"/>
                  <a:ea typeface="楷体" panose="02010609060101010101" pitchFamily="49" charset="-122"/>
                </a:rPr>
                <a:t>计算机组成</a:t>
              </a: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 == </a:t>
              </a:r>
              <a:r>
                <a:rPr lang="zh-CN" altLang="en-US" b="1">
                  <a:latin typeface="楷体" panose="02010609060101010101" pitchFamily="49" charset="-122"/>
                  <a:ea typeface="楷体" panose="02010609060101010101" pitchFamily="49" charset="-122"/>
                </a:rPr>
                <a:t>硬件</a:t>
              </a: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?</a:t>
              </a: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72C899-67F1-4418-9B11-06F39A0F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777C3-38B5-42DF-AF0A-34155F4C2743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9947AF6-4FFF-46C3-BA58-FDFF6B922F15}"/>
              </a:ext>
            </a:extLst>
          </p:cNvPr>
          <p:cNvSpPr txBox="1">
            <a:spLocks noChangeArrowheads="1"/>
          </p:cNvSpPr>
          <p:nvPr/>
        </p:nvSpPr>
        <p:spPr>
          <a:xfrm>
            <a:off x="711713" y="165047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关于课程</a:t>
            </a:r>
            <a:endParaRPr lang="en-US" altLang="zh-CN" dirty="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28D66A33-CCD8-4527-ABAE-9DD5E336971D}"/>
              </a:ext>
            </a:extLst>
          </p:cNvPr>
          <p:cNvSpPr txBox="1">
            <a:spLocks/>
          </p:cNvSpPr>
          <p:nvPr/>
        </p:nvSpPr>
        <p:spPr bwMode="auto">
          <a:xfrm>
            <a:off x="1777233" y="2000616"/>
            <a:ext cx="792956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7" rIns="92075" bIns="4603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楼房</a:t>
            </a:r>
          </a:p>
        </p:txBody>
      </p:sp>
      <p:pic>
        <p:nvPicPr>
          <p:cNvPr id="31" name="Picture 4" descr="bl00122_[1]">
            <a:extLst>
              <a:ext uri="{FF2B5EF4-FFF2-40B4-BE49-F238E27FC236}">
                <a16:creationId xmlns:a16="http://schemas.microsoft.com/office/drawing/2014/main" id="{80C678BB-BAD2-46B2-8B08-B0C01A8D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83" y="2853103"/>
            <a:ext cx="16573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j0287046[1]">
            <a:extLst>
              <a:ext uri="{FF2B5EF4-FFF2-40B4-BE49-F238E27FC236}">
                <a16:creationId xmlns:a16="http://schemas.microsoft.com/office/drawing/2014/main" id="{A1EF0F51-7E1F-4740-8FE8-8826178B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58" y="2637203"/>
            <a:ext cx="1392238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6" descr="j0280453[1]">
            <a:extLst>
              <a:ext uri="{FF2B5EF4-FFF2-40B4-BE49-F238E27FC236}">
                <a16:creationId xmlns:a16="http://schemas.microsoft.com/office/drawing/2014/main" id="{743D14D9-9A9A-451F-B8CD-D79153091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83" y="3429366"/>
            <a:ext cx="1871663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 descr="j0198509[1]">
            <a:extLst>
              <a:ext uri="{FF2B5EF4-FFF2-40B4-BE49-F238E27FC236}">
                <a16:creationId xmlns:a16="http://schemas.microsoft.com/office/drawing/2014/main" id="{A082DDDB-F485-42EF-BB85-D08D4792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33" y="3572241"/>
            <a:ext cx="1296988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8">
            <a:extLst>
              <a:ext uri="{FF2B5EF4-FFF2-40B4-BE49-F238E27FC236}">
                <a16:creationId xmlns:a16="http://schemas.microsoft.com/office/drawing/2014/main" id="{FB054F38-BA10-4113-B1E2-F22D96D8D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546" y="3310303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2A588F0A-D402-4FBF-ABDB-AF8DA1FCE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67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9A021183-2E86-42BF-931D-75249550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921" y="3308716"/>
            <a:ext cx="569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6000">
                <a:solidFill>
                  <a:srgbClr val="00264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kumimoji="0" lang="zh-CN" altLang="en-US" sz="6000">
              <a:solidFill>
                <a:srgbClr val="00264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19357</TotalTime>
  <Words>991</Words>
  <Application>Microsoft Office PowerPoint</Application>
  <PresentationFormat>宽屏</PresentationFormat>
  <Paragraphs>230</Paragraphs>
  <Slides>24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Monotype Sorts</vt:lpstr>
      <vt:lpstr>楷体</vt:lpstr>
      <vt:lpstr>宋体</vt:lpstr>
      <vt:lpstr>幼圆</vt:lpstr>
      <vt:lpstr>Arial</vt:lpstr>
      <vt:lpstr>Calibri</vt:lpstr>
      <vt:lpstr>Calibri Light</vt:lpstr>
      <vt:lpstr>Times New Roman</vt:lpstr>
      <vt:lpstr>Wingdings</vt:lpstr>
      <vt:lpstr>Office 主题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zmy</cp:lastModifiedBy>
  <cp:revision>1236</cp:revision>
  <dcterms:created xsi:type="dcterms:W3CDTF">2016-09-30T10:39:00Z</dcterms:created>
  <dcterms:modified xsi:type="dcterms:W3CDTF">2022-02-21T12:06:29Z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